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82" r:id="rId4"/>
    <p:sldId id="270" r:id="rId5"/>
    <p:sldId id="269" r:id="rId6"/>
    <p:sldId id="268" r:id="rId7"/>
    <p:sldId id="285" r:id="rId8"/>
    <p:sldId id="287" r:id="rId9"/>
    <p:sldId id="288" r:id="rId10"/>
    <p:sldId id="283" r:id="rId11"/>
    <p:sldId id="271" r:id="rId12"/>
    <p:sldId id="272" r:id="rId13"/>
    <p:sldId id="273" r:id="rId14"/>
    <p:sldId id="274" r:id="rId15"/>
    <p:sldId id="275" r:id="rId16"/>
    <p:sldId id="276" r:id="rId17"/>
    <p:sldId id="280" r:id="rId18"/>
    <p:sldId id="278" r:id="rId19"/>
    <p:sldId id="281" r:id="rId20"/>
    <p:sldId id="277" r:id="rId21"/>
    <p:sldId id="286" r:id="rId22"/>
    <p:sldId id="279" r:id="rId23"/>
    <p:sldId id="260" r:id="rId24"/>
    <p:sldId id="284" r:id="rId25"/>
    <p:sldId id="289" r:id="rId26"/>
    <p:sldId id="263" r:id="rId27"/>
    <p:sldId id="264" r:id="rId28"/>
    <p:sldId id="257"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11/11/2015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11/11/2015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268760"/>
            <a:ext cx="7772400" cy="4320479"/>
          </a:xfrm>
          <a:solidFill>
            <a:schemeClr val="bg1"/>
          </a:solidFill>
          <a:scene3d>
            <a:camera prst="isometricOffAxis2Left"/>
            <a:lightRig rig="threePt" dir="t"/>
          </a:scene3d>
        </p:spPr>
        <p:txBody>
          <a:bodyPr>
            <a:normAutofit/>
          </a:bodyPr>
          <a:lstStyle/>
          <a:p>
            <a:r>
              <a:rPr lang="es-CO" dirty="0" smtClean="0">
                <a:latin typeface="Algerian" pitchFamily="82" charset="0"/>
              </a:rPr>
              <a:t>SIETE ZAMBULLIDAS </a:t>
            </a:r>
            <a:br>
              <a:rPr lang="es-CO" dirty="0" smtClean="0">
                <a:latin typeface="Algerian" pitchFamily="82" charset="0"/>
              </a:rPr>
            </a:br>
            <a:r>
              <a:rPr lang="es-CO" dirty="0" smtClean="0">
                <a:latin typeface="Algerian" pitchFamily="82" charset="0"/>
              </a:rPr>
              <a:t>EN </a:t>
            </a:r>
            <a:br>
              <a:rPr lang="es-CO" dirty="0" smtClean="0">
                <a:latin typeface="Algerian" pitchFamily="82" charset="0"/>
              </a:rPr>
            </a:br>
            <a:r>
              <a:rPr lang="es-CO" dirty="0" smtClean="0">
                <a:latin typeface="Algerian" pitchFamily="82" charset="0"/>
              </a:rPr>
              <a:t>AGUA LODOSA</a:t>
            </a:r>
            <a:endParaRPr lang="es-CO" dirty="0">
              <a:latin typeface="Algerian" pitchFamily="82" charset="0"/>
            </a:endParaRPr>
          </a:p>
        </p:txBody>
      </p:sp>
      <p:sp>
        <p:nvSpPr>
          <p:cNvPr id="3" name="2 Menos"/>
          <p:cNvSpPr/>
          <p:nvPr/>
        </p:nvSpPr>
        <p:spPr>
          <a:xfrm>
            <a:off x="611560" y="4293096"/>
            <a:ext cx="8208912" cy="914400"/>
          </a:xfrm>
          <a:prstGeom prst="mathMinus">
            <a:avLst/>
          </a:prstGeom>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8288" y="1772816"/>
            <a:ext cx="6065837" cy="244475"/>
          </a:xfrm>
          <a:prstGeom prst="rect">
            <a:avLst/>
          </a:prstGeom>
          <a:solidFill>
            <a:schemeClr val="accent6">
              <a:lumMod val="75000"/>
            </a:schemeClr>
          </a:solidFill>
          <a:ln>
            <a:noFill/>
          </a:ln>
          <a:effectLst/>
          <a:scene3d>
            <a:camera prst="isometricOffAxis2Left"/>
            <a:lightRig rig="threePt" dir="t"/>
          </a:scene3d>
        </p:spPr>
      </p:pic>
      <p:sp>
        <p:nvSpPr>
          <p:cNvPr id="4" name="3 Intercalar"/>
          <p:cNvSpPr/>
          <p:nvPr/>
        </p:nvSpPr>
        <p:spPr>
          <a:xfrm>
            <a:off x="0" y="188640"/>
            <a:ext cx="457200" cy="6408712"/>
          </a:xfrm>
          <a:prstGeom prst="flowChartCollat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accent6">
                  <a:lumMod val="75000"/>
                </a:schemeClr>
              </a:solidFill>
            </a:endParaRPr>
          </a:p>
        </p:txBody>
      </p:sp>
      <p:sp>
        <p:nvSpPr>
          <p:cNvPr id="5" name="4 Intercalar"/>
          <p:cNvSpPr/>
          <p:nvPr/>
        </p:nvSpPr>
        <p:spPr>
          <a:xfrm>
            <a:off x="8686800" y="188640"/>
            <a:ext cx="457200" cy="6408712"/>
          </a:xfrm>
          <a:prstGeom prst="flowChartCollat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002060"/>
              </a:solidFill>
            </a:endParaRPr>
          </a:p>
        </p:txBody>
      </p:sp>
    </p:spTree>
    <p:extLst>
      <p:ext uri="{BB962C8B-B14F-4D97-AF65-F5344CB8AC3E}">
        <p14:creationId xmlns:p14="http://schemas.microsoft.com/office/powerpoint/2010/main" val="1694355035"/>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scene3d>
            <a:camera prst="orthographicFront"/>
            <a:lightRig rig="threePt" dir="t"/>
          </a:scene3d>
          <a:sp3d>
            <a:bevelT/>
          </a:sp3d>
        </p:spPr>
        <p:txBody>
          <a:bodyPr>
            <a:noAutofit/>
          </a:bodyPr>
          <a:lstStyle/>
          <a:p>
            <a:r>
              <a:rPr lang="es-CO" sz="4000" b="1" dirty="0"/>
              <a:t>SIETE ZAMBULLIDAS </a:t>
            </a:r>
            <a:r>
              <a:rPr lang="es-CO" sz="4000" b="1" dirty="0" smtClean="0"/>
              <a:t>EN </a:t>
            </a:r>
            <a:r>
              <a:rPr lang="es-CO" sz="4000" b="1" dirty="0"/>
              <a:t/>
            </a:r>
            <a:br>
              <a:rPr lang="es-CO" sz="4000" b="1" dirty="0"/>
            </a:br>
            <a:r>
              <a:rPr lang="es-CO" sz="4000" b="1" dirty="0"/>
              <a:t>AGUA LODOSA</a:t>
            </a:r>
          </a:p>
        </p:txBody>
      </p:sp>
      <p:sp>
        <p:nvSpPr>
          <p:cNvPr id="3" name="2 Marcador de contenido"/>
          <p:cNvSpPr>
            <a:spLocks noGrp="1"/>
          </p:cNvSpPr>
          <p:nvPr>
            <p:ph idx="1"/>
          </p:nvPr>
        </p:nvSpPr>
        <p:spPr>
          <a:xfrm>
            <a:off x="457200" y="1600200"/>
            <a:ext cx="8229600" cy="4997152"/>
          </a:xfrm>
          <a:solidFill>
            <a:schemeClr val="bg2">
              <a:lumMod val="75000"/>
            </a:schemeClr>
          </a:solidFill>
        </p:spPr>
        <p:txBody>
          <a:bodyPr>
            <a:normAutofit fontScale="92500" lnSpcReduction="10000"/>
          </a:bodyPr>
          <a:lstStyle/>
          <a:p>
            <a:pPr marL="0" indent="0" algn="ctr">
              <a:buNone/>
            </a:pPr>
            <a:r>
              <a:rPr lang="es-CO" dirty="0" smtClean="0"/>
              <a:t>Relato </a:t>
            </a:r>
            <a:r>
              <a:rPr lang="es-CO" dirty="0"/>
              <a:t>bíblico: 2 Reyes</a:t>
            </a:r>
            <a:r>
              <a:rPr lang="es-CO" dirty="0" smtClean="0"/>
              <a:t> 5: </a:t>
            </a:r>
          </a:p>
          <a:p>
            <a:pPr marL="0" indent="0" algn="ctr">
              <a:buNone/>
            </a:pPr>
            <a:r>
              <a:rPr lang="es-CO" dirty="0" smtClean="0"/>
              <a:t>Comentario</a:t>
            </a:r>
            <a:r>
              <a:rPr lang="es-CO" dirty="0"/>
              <a:t>: Profetas y </a:t>
            </a:r>
            <a:r>
              <a:rPr lang="es-CO" dirty="0" smtClean="0"/>
              <a:t>Reyes</a:t>
            </a:r>
            <a:r>
              <a:rPr lang="es-CO" dirty="0"/>
              <a:t>, capítulos 20 y 21</a:t>
            </a:r>
            <a:r>
              <a:rPr lang="es-CO" dirty="0" smtClean="0"/>
              <a:t>.</a:t>
            </a:r>
          </a:p>
          <a:p>
            <a:pPr marL="0" indent="0" algn="ctr">
              <a:buNone/>
            </a:pPr>
            <a:r>
              <a:rPr lang="es-CO" dirty="0" smtClean="0"/>
              <a:t>Texto </a:t>
            </a:r>
            <a:r>
              <a:rPr lang="es-CO" dirty="0"/>
              <a:t>Clave </a:t>
            </a:r>
            <a:r>
              <a:rPr lang="es-CO" dirty="0" smtClean="0"/>
              <a:t>2Reyes 5:13.</a:t>
            </a:r>
          </a:p>
          <a:p>
            <a:pPr marL="0" indent="0" algn="ctr">
              <a:buNone/>
            </a:pPr>
            <a:r>
              <a:rPr lang="es-CO" sz="3000" b="1" dirty="0" smtClean="0">
                <a:latin typeface="Agency FB" pitchFamily="34" charset="0"/>
              </a:rPr>
              <a:t>Entonces </a:t>
            </a:r>
            <a:r>
              <a:rPr lang="es-CO" sz="3000" b="1" dirty="0">
                <a:latin typeface="Agency FB" pitchFamily="34" charset="0"/>
              </a:rPr>
              <a:t>sus criados se llegaron a él, y le hablaron, diciendo: Padre mío, si el profeta te mandara alguna gran cosa, ¿no la hicieras? ¿Cuánto más, diciéndote: Lávate, y serás limpio</a:t>
            </a:r>
            <a:r>
              <a:rPr lang="es-CO" sz="3000" b="1" dirty="0" smtClean="0">
                <a:latin typeface="Agency FB" pitchFamily="34" charset="0"/>
              </a:rPr>
              <a:t>?</a:t>
            </a:r>
          </a:p>
          <a:p>
            <a:pPr marL="0" indent="0" algn="ctr">
              <a:buNone/>
            </a:pPr>
            <a:r>
              <a:rPr lang="es-CO" b="1" dirty="0">
                <a:latin typeface="Agency FB" pitchFamily="34" charset="0"/>
              </a:rPr>
              <a:t>  </a:t>
            </a:r>
            <a:endParaRPr lang="es-CO" b="1" dirty="0" smtClean="0">
              <a:latin typeface="Agency FB" pitchFamily="34" charset="0"/>
            </a:endParaRPr>
          </a:p>
          <a:p>
            <a:pPr marL="0" indent="0" algn="ctr">
              <a:buNone/>
            </a:pPr>
            <a:r>
              <a:rPr lang="es-CO" b="1" dirty="0" smtClean="0">
                <a:latin typeface="Agency FB" pitchFamily="34" charset="0"/>
              </a:rPr>
              <a:t>2 Reyes 5:1 dice: «</a:t>
            </a:r>
            <a:r>
              <a:rPr lang="es-CO" sz="3000" dirty="0" smtClean="0">
                <a:latin typeface="Agency FB" pitchFamily="34" charset="0"/>
              </a:rPr>
              <a:t>Naamán</a:t>
            </a:r>
            <a:r>
              <a:rPr lang="es-CO" sz="3000" dirty="0">
                <a:latin typeface="Agency FB" pitchFamily="34" charset="0"/>
              </a:rPr>
              <a:t>, general del ejército del rey de Siria, era varón grande delante de su señor, y lo tenía en alta estima, porque por medio de él había dado Jehová salvación a Siria. Era este hombre valeroso en extremo, pero </a:t>
            </a:r>
            <a:r>
              <a:rPr lang="es-CO" sz="3000" u="sng" dirty="0" smtClean="0">
                <a:latin typeface="Agency FB" pitchFamily="34" charset="0"/>
              </a:rPr>
              <a:t>leproso</a:t>
            </a:r>
            <a:r>
              <a:rPr lang="es-CO" sz="3000" dirty="0" smtClean="0">
                <a:latin typeface="Agency FB" pitchFamily="34" charset="0"/>
              </a:rPr>
              <a:t>». </a:t>
            </a:r>
          </a:p>
          <a:p>
            <a:pPr marL="0" indent="0" algn="ctr">
              <a:buNone/>
            </a:pP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01" y="218670"/>
            <a:ext cx="481013" cy="6432550"/>
          </a:xfrm>
          <a:prstGeom prst="rect">
            <a:avLst/>
          </a:prstGeom>
          <a:solidFill>
            <a:schemeClr val="tx1">
              <a:lumMod val="50000"/>
              <a:lumOff val="50000"/>
            </a:schemeClr>
          </a:solidFill>
          <a:ln>
            <a:noFill/>
          </a:ln>
          <a:effec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8388" y="218670"/>
            <a:ext cx="481013" cy="6432550"/>
          </a:xfrm>
          <a:prstGeom prst="rect">
            <a:avLst/>
          </a:prstGeom>
          <a:solidFill>
            <a:schemeClr val="tx1">
              <a:lumMod val="50000"/>
              <a:lumOff val="50000"/>
            </a:schemeClr>
          </a:solidFill>
          <a:ln>
            <a:noFill/>
          </a:ln>
          <a:effectLst/>
        </p:spPr>
      </p:pic>
    </p:spTree>
    <p:extLst>
      <p:ext uri="{BB962C8B-B14F-4D97-AF65-F5344CB8AC3E}">
        <p14:creationId xmlns:p14="http://schemas.microsoft.com/office/powerpoint/2010/main" val="33475517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1916833"/>
            <a:ext cx="3888432"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ítulo"/>
          <p:cNvSpPr>
            <a:spLocks noGrp="1"/>
          </p:cNvSpPr>
          <p:nvPr>
            <p:ph type="title"/>
          </p:nvPr>
        </p:nvSpPr>
        <p:spPr>
          <a:xfrm>
            <a:off x="457200" y="274638"/>
            <a:ext cx="8229600" cy="1642194"/>
          </a:xfrm>
          <a:solidFill>
            <a:schemeClr val="bg2">
              <a:lumMod val="50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Autofit/>
          </a:bodyPr>
          <a:lstStyle/>
          <a:p>
            <a:r>
              <a:rPr lang="es-CO" sz="3200" b="1" dirty="0" smtClean="0"/>
              <a:t>Esta «muchacha», de quien no sabemos su nombre, no </a:t>
            </a:r>
            <a:r>
              <a:rPr lang="es-CO" sz="3200" b="1" dirty="0" smtClean="0"/>
              <a:t>le importaban </a:t>
            </a:r>
            <a:r>
              <a:rPr lang="es-CO" sz="3200" b="1" dirty="0" smtClean="0"/>
              <a:t>las circunstancias, amaba a Dios ya su prójimo</a:t>
            </a:r>
            <a:endParaRPr lang="es-CO" sz="3200" b="1"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15900"/>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62987" y="212725"/>
            <a:ext cx="481013"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331492" y="2517380"/>
            <a:ext cx="481013" cy="777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576355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2">
              <a:lumMod val="75000"/>
            </a:schemeClr>
          </a:solidFill>
        </p:spPr>
        <p:txBody>
          <a:bodyPr>
            <a:normAutofit fontScale="92500" lnSpcReduction="20000"/>
          </a:bodyPr>
          <a:lstStyle/>
          <a:p>
            <a:pPr marL="0" indent="0" algn="ctr">
              <a:buNone/>
            </a:pPr>
            <a:r>
              <a:rPr lang="es-CO" b="1" u="sng" dirty="0" smtClean="0"/>
              <a:t>Versos 2-4</a:t>
            </a:r>
            <a:r>
              <a:rPr lang="es-CO" dirty="0" smtClean="0"/>
              <a:t>. </a:t>
            </a:r>
            <a:r>
              <a:rPr lang="es-CO" sz="2800" dirty="0" smtClean="0"/>
              <a:t>Y </a:t>
            </a:r>
            <a:r>
              <a:rPr lang="es-CO" sz="2800" dirty="0"/>
              <a:t>de Siria habían salido bandas armadas, y habían llevado cautiva de la tierra de Israel a una muchacha, la cual servía a la mujer de Naamán</a:t>
            </a:r>
            <a:r>
              <a:rPr lang="es-CO" sz="2800" dirty="0" smtClean="0"/>
              <a:t>. </a:t>
            </a:r>
            <a:r>
              <a:rPr lang="es-CO" sz="2800" dirty="0"/>
              <a:t>3 Esta dijo a su señora: </a:t>
            </a:r>
            <a:r>
              <a:rPr lang="es-CO" sz="2800" dirty="0" smtClean="0"/>
              <a:t>¡</a:t>
            </a:r>
            <a:r>
              <a:rPr lang="es-CO" sz="2800" b="1" u="sng" dirty="0" smtClean="0"/>
              <a:t>Si ROGASE </a:t>
            </a:r>
            <a:r>
              <a:rPr lang="es-CO" sz="2800" b="1" u="sng" dirty="0"/>
              <a:t>mi señor al profeta que está en Samaria, él lo sanaría de su </a:t>
            </a:r>
            <a:r>
              <a:rPr lang="es-CO" sz="2800" b="1" u="sng" dirty="0" smtClean="0"/>
              <a:t>lepra!</a:t>
            </a:r>
            <a:r>
              <a:rPr lang="es-CO" sz="2800" dirty="0" smtClean="0"/>
              <a:t>. </a:t>
            </a:r>
            <a:r>
              <a:rPr lang="es-CO" sz="2800" dirty="0"/>
              <a:t>4 Entrando Naamán a su señor, le relató diciendo: </a:t>
            </a:r>
            <a:r>
              <a:rPr lang="es-CO" sz="2800" dirty="0" smtClean="0"/>
              <a:t>¡Así </a:t>
            </a:r>
            <a:r>
              <a:rPr lang="es-CO" sz="2800" dirty="0"/>
              <a:t>y así ha dicho una muchacha que es de la tierra de </a:t>
            </a:r>
            <a:r>
              <a:rPr lang="es-CO" sz="2800" dirty="0" smtClean="0"/>
              <a:t>Israel!</a:t>
            </a:r>
            <a:r>
              <a:rPr lang="es-CO" dirty="0" smtClean="0"/>
              <a:t>.</a:t>
            </a:r>
          </a:p>
          <a:p>
            <a:pPr marL="0" indent="0" algn="ctr">
              <a:buNone/>
            </a:pPr>
            <a:r>
              <a:rPr lang="es-CO" b="1" u="sng" dirty="0" smtClean="0"/>
              <a:t>Verso 5</a:t>
            </a:r>
            <a:r>
              <a:rPr lang="es-CO" dirty="0" smtClean="0"/>
              <a:t>.  </a:t>
            </a:r>
            <a:r>
              <a:rPr lang="es-CO" dirty="0"/>
              <a:t>Salió, pues, </a:t>
            </a:r>
            <a:r>
              <a:rPr lang="es-CO" dirty="0" smtClean="0"/>
              <a:t>Naamán, </a:t>
            </a:r>
            <a:r>
              <a:rPr lang="es-CO" dirty="0"/>
              <a:t>llevando consigo diez talentos de plata, y seis mil piezas de oro, y diez mudas de vestidos</a:t>
            </a:r>
            <a:r>
              <a:rPr lang="es-CO" dirty="0" smtClean="0"/>
              <a:t>.</a:t>
            </a:r>
          </a:p>
          <a:p>
            <a:pPr marL="0" indent="0" algn="ctr">
              <a:buNone/>
            </a:pPr>
            <a:r>
              <a:rPr lang="es-CO" dirty="0"/>
              <a:t> </a:t>
            </a:r>
            <a:r>
              <a:rPr lang="es-CO" b="1" u="sng" dirty="0" smtClean="0"/>
              <a:t>Verso </a:t>
            </a:r>
            <a:r>
              <a:rPr lang="es-CO" b="1" u="sng" dirty="0" smtClean="0"/>
              <a:t>9,10</a:t>
            </a:r>
            <a:r>
              <a:rPr lang="es-CO" dirty="0" smtClean="0"/>
              <a:t>. </a:t>
            </a:r>
            <a:r>
              <a:rPr lang="es-CO" dirty="0" smtClean="0"/>
              <a:t>Y </a:t>
            </a:r>
            <a:r>
              <a:rPr lang="es-CO" dirty="0"/>
              <a:t>vino Naamán con sus caballos y con su carro, y se paró a las puertas de la casa de Eliseo. </a:t>
            </a:r>
            <a:r>
              <a:rPr lang="es-CO" dirty="0" smtClean="0"/>
              <a:t> </a:t>
            </a:r>
            <a:r>
              <a:rPr lang="es-CO" dirty="0"/>
              <a:t>10 Entonces Eliseo le envió un mensajero, diciendo: </a:t>
            </a:r>
            <a:r>
              <a:rPr lang="es-CO" dirty="0" smtClean="0"/>
              <a:t>VE Y LÁVATE SIETE VECES EN EL JORDÁN, Y TU CARNE SE TE RESTAURARÁ, Y SERÁS LIMPIO.</a:t>
            </a:r>
          </a:p>
          <a:p>
            <a:pPr marL="0" indent="0" algn="ctr">
              <a:buNone/>
            </a:pP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4121"/>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2987" y="210345"/>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4331494" y="2305103"/>
            <a:ext cx="481013" cy="818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02262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ipe(down)">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50000"/>
            </a:schemeClr>
          </a:solidFill>
          <a:effectLst>
            <a:glow rad="228600">
              <a:schemeClr val="accent2">
                <a:satMod val="175000"/>
                <a:alpha val="40000"/>
              </a:schemeClr>
            </a:glow>
          </a:effectLst>
          <a:scene3d>
            <a:camera prst="orthographicFront"/>
            <a:lightRig rig="threePt" dir="t"/>
          </a:scene3d>
          <a:sp3d>
            <a:bevelT prst="relaxedInset"/>
          </a:sp3d>
        </p:spPr>
        <p:txBody>
          <a:bodyPr/>
          <a:lstStyle/>
          <a:p>
            <a:r>
              <a:rPr lang="es-CO" dirty="0" smtClean="0"/>
              <a:t>¿Cuál fue la respuesta de Naamán?</a:t>
            </a:r>
            <a:endParaRPr lang="es-CO" dirty="0"/>
          </a:p>
        </p:txBody>
      </p:sp>
      <p:sp>
        <p:nvSpPr>
          <p:cNvPr id="3" name="2 Marcador de contenido"/>
          <p:cNvSpPr>
            <a:spLocks noGrp="1"/>
          </p:cNvSpPr>
          <p:nvPr>
            <p:ph idx="1"/>
          </p:nvPr>
        </p:nvSpPr>
        <p:spPr>
          <a:xfrm>
            <a:off x="457200" y="1600200"/>
            <a:ext cx="8229600" cy="4925144"/>
          </a:xfrm>
          <a:solidFill>
            <a:schemeClr val="bg2">
              <a:lumMod val="75000"/>
            </a:schemeClr>
          </a:solidFill>
        </p:spPr>
        <p:txBody>
          <a:bodyPr>
            <a:normAutofit fontScale="85000" lnSpcReduction="20000"/>
          </a:bodyPr>
          <a:lstStyle/>
          <a:p>
            <a:pPr marL="0" indent="0">
              <a:buNone/>
            </a:pPr>
            <a:r>
              <a:rPr lang="es-CO" sz="3300" b="1" u="sng" dirty="0" smtClean="0"/>
              <a:t>Versos 11,12</a:t>
            </a:r>
            <a:r>
              <a:rPr lang="es-CO" dirty="0" smtClean="0"/>
              <a:t>. Y </a:t>
            </a:r>
            <a:r>
              <a:rPr lang="es-CO" dirty="0"/>
              <a:t>Naamán se fue enojado, diciendo: </a:t>
            </a:r>
            <a:r>
              <a:rPr lang="es-CO" dirty="0" smtClean="0"/>
              <a:t>¡He </a:t>
            </a:r>
            <a:r>
              <a:rPr lang="es-CO" dirty="0"/>
              <a:t>aquí yo decía para mí: Saldrá él luego, y estando en pie invocará el nombre de Jehová su Dios, y alzará su mano y tocará el lugar, y sanará la </a:t>
            </a:r>
            <a:r>
              <a:rPr lang="es-CO" dirty="0" smtClean="0"/>
              <a:t>lepra! </a:t>
            </a:r>
            <a:r>
              <a:rPr lang="es-CO" dirty="0"/>
              <a:t>12 Abana y Farfar, ríos de Damasco, ¿no son mejores que todas las aguas de Israel? Si me lavare en ellos, ¿no seré también </a:t>
            </a:r>
            <a:r>
              <a:rPr lang="es-CO" dirty="0" smtClean="0"/>
              <a:t>limpio? Y </a:t>
            </a:r>
            <a:r>
              <a:rPr lang="es-CO" dirty="0"/>
              <a:t>se volvió, y se fue enojado</a:t>
            </a:r>
            <a:r>
              <a:rPr lang="es-CO" dirty="0" smtClean="0"/>
              <a:t>.</a:t>
            </a:r>
          </a:p>
          <a:p>
            <a:pPr marL="400050" lvl="1" indent="0">
              <a:buNone/>
            </a:pPr>
            <a:r>
              <a:rPr lang="es-CO" sz="3300" dirty="0" smtClean="0"/>
              <a:t>«</a:t>
            </a:r>
            <a:r>
              <a:rPr lang="es-CO" sz="3300" dirty="0"/>
              <a:t>El espíritu orgulloso de Naamán se rebelaba contra la idea de hacer lo ordenado por Eliseo. Entonces sus criados se llegaron a él, y le hablaron, diciendo: </a:t>
            </a:r>
            <a:r>
              <a:rPr lang="es-CO" sz="3300" dirty="0" smtClean="0"/>
              <a:t>¡</a:t>
            </a:r>
            <a:r>
              <a:rPr lang="es-CO" sz="3300" b="1" dirty="0" smtClean="0"/>
              <a:t>Padre </a:t>
            </a:r>
            <a:r>
              <a:rPr lang="es-CO" sz="3300" b="1" dirty="0"/>
              <a:t>mío, si el profeta te mandara alguna gran cosa, ¿no la hicieras? ¿Cuánto más, diciéndote: Lávate, y serás limpio</a:t>
            </a:r>
            <a:r>
              <a:rPr lang="es-CO" sz="3300" b="1" dirty="0" smtClean="0"/>
              <a:t>?»! </a:t>
            </a:r>
            <a:endParaRPr lang="es-CO" sz="3300" b="1" dirty="0"/>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1134"/>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9489" y="221134"/>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669867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a:solidFill>
            <a:schemeClr val="bg2">
              <a:lumMod val="75000"/>
            </a:schemeClr>
          </a:solidFill>
        </p:spPr>
        <p:txBody>
          <a:bodyPr>
            <a:normAutofit/>
          </a:bodyPr>
          <a:lstStyle/>
          <a:p>
            <a:pPr marL="0" indent="0">
              <a:buNone/>
            </a:pPr>
            <a:r>
              <a:rPr lang="es-CO" dirty="0" smtClean="0"/>
              <a:t>«Los </a:t>
            </a:r>
            <a:r>
              <a:rPr lang="es-CO" dirty="0"/>
              <a:t>ríos mencionados por el capitán sirio tenían en sus </a:t>
            </a:r>
            <a:r>
              <a:rPr lang="es-CO" dirty="0" smtClean="0"/>
              <a:t>orillas </a:t>
            </a:r>
            <a:r>
              <a:rPr lang="es-CO" dirty="0"/>
              <a:t>hermosos vergeles, y mucha gente acudía a las orillas de esas corrientes </a:t>
            </a:r>
            <a:r>
              <a:rPr lang="es-CO" dirty="0" smtClean="0"/>
              <a:t>agradables </a:t>
            </a:r>
            <a:r>
              <a:rPr lang="es-CO" dirty="0"/>
              <a:t>para adorar a sus ídolos. </a:t>
            </a:r>
            <a:r>
              <a:rPr lang="es-CO" dirty="0" smtClean="0"/>
              <a:t>Naamán pensaba ¡si sigo sus instrucciones, silo se empeorará mi condición!</a:t>
            </a:r>
          </a:p>
          <a:p>
            <a:pPr marL="400050" lvl="1" indent="0">
              <a:buNone/>
            </a:pPr>
            <a:r>
              <a:rPr lang="es-CO" dirty="0" smtClean="0">
                <a:solidFill>
                  <a:srgbClr val="0070C0"/>
                </a:solidFill>
              </a:rPr>
              <a:t>No </a:t>
            </a:r>
            <a:r>
              <a:rPr lang="es-CO" dirty="0">
                <a:solidFill>
                  <a:srgbClr val="0070C0"/>
                </a:solidFill>
              </a:rPr>
              <a:t>habría representado para el alma de </a:t>
            </a:r>
            <a:r>
              <a:rPr lang="es-CO" dirty="0" smtClean="0">
                <a:solidFill>
                  <a:srgbClr val="0070C0"/>
                </a:solidFill>
              </a:rPr>
              <a:t>Naamán una </a:t>
            </a:r>
            <a:r>
              <a:rPr lang="es-CO" dirty="0">
                <a:solidFill>
                  <a:srgbClr val="0070C0"/>
                </a:solidFill>
              </a:rPr>
              <a:t>gran humillación descender a uno de esos ríos; </a:t>
            </a:r>
            <a:r>
              <a:rPr lang="es-CO" b="1" u="sng" dirty="0">
                <a:solidFill>
                  <a:srgbClr val="0070C0"/>
                </a:solidFill>
              </a:rPr>
              <a:t>pero podía hallar </a:t>
            </a:r>
            <a:r>
              <a:rPr lang="es-CO" b="1" u="sng" dirty="0" smtClean="0">
                <a:solidFill>
                  <a:srgbClr val="0070C0"/>
                </a:solidFill>
              </a:rPr>
              <a:t>sanidad </a:t>
            </a:r>
            <a:r>
              <a:rPr lang="es-CO" b="1" u="sng" dirty="0">
                <a:solidFill>
                  <a:srgbClr val="0070C0"/>
                </a:solidFill>
              </a:rPr>
              <a:t>tan solo si seguía las indicaciones específicas del profeta</a:t>
            </a:r>
            <a:r>
              <a:rPr lang="es-CO" dirty="0">
                <a:solidFill>
                  <a:srgbClr val="0070C0"/>
                </a:solidFill>
              </a:rPr>
              <a:t>. </a:t>
            </a:r>
            <a:r>
              <a:rPr lang="es-CO" u="sng" dirty="0">
                <a:solidFill>
                  <a:srgbClr val="0070C0"/>
                </a:solidFill>
              </a:rPr>
              <a:t>Únicamente </a:t>
            </a:r>
            <a:r>
              <a:rPr lang="es-CO" u="sng" dirty="0" smtClean="0">
                <a:solidFill>
                  <a:srgbClr val="0070C0"/>
                </a:solidFill>
              </a:rPr>
              <a:t>la </a:t>
            </a:r>
            <a:r>
              <a:rPr lang="es-CO" u="sng" dirty="0">
                <a:solidFill>
                  <a:srgbClr val="0070C0"/>
                </a:solidFill>
              </a:rPr>
              <a:t>obediencia voluntaria podía darle el resultado deseado</a:t>
            </a:r>
            <a:r>
              <a:rPr lang="es-CO" dirty="0" smtClean="0">
                <a:solidFill>
                  <a:srgbClr val="0070C0"/>
                </a:solidFill>
              </a:rPr>
              <a:t>». </a:t>
            </a:r>
          </a:p>
          <a:p>
            <a:pPr marL="0" indent="0">
              <a:buNone/>
            </a:pPr>
            <a:endParaRPr lang="es-CO" dirty="0" smtClean="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126"/>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2987" y="233871"/>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3073914"/>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50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Autofit/>
          </a:bodyPr>
          <a:lstStyle/>
          <a:p>
            <a:r>
              <a:rPr lang="es-CO" sz="3600" dirty="0"/>
              <a:t>¿Por qué  Elíseo no trató directamente con  un hombre tan importante como Naamán?</a:t>
            </a:r>
          </a:p>
        </p:txBody>
      </p:sp>
      <p:sp>
        <p:nvSpPr>
          <p:cNvPr id="3" name="2 Marcador de contenido"/>
          <p:cNvSpPr>
            <a:spLocks noGrp="1"/>
          </p:cNvSpPr>
          <p:nvPr>
            <p:ph idx="1"/>
          </p:nvPr>
        </p:nvSpPr>
        <p:spPr>
          <a:xfrm>
            <a:off x="457200" y="1600200"/>
            <a:ext cx="8229600" cy="4997152"/>
          </a:xfrm>
          <a:solidFill>
            <a:schemeClr val="bg2">
              <a:lumMod val="90000"/>
            </a:schemeClr>
          </a:solidFill>
        </p:spPr>
        <p:txBody>
          <a:bodyPr>
            <a:normAutofit fontScale="92500" lnSpcReduction="20000"/>
          </a:bodyPr>
          <a:lstStyle/>
          <a:p>
            <a:pPr marL="0" indent="0">
              <a:buNone/>
            </a:pPr>
            <a:r>
              <a:rPr lang="es-CO" sz="3000" dirty="0" smtClean="0"/>
              <a:t>El </a:t>
            </a:r>
            <a:r>
              <a:rPr lang="es-CO" sz="3000" dirty="0"/>
              <a:t>Señor no solamente deseaba sanar a Naamán de su lepra,  sino que </a:t>
            </a:r>
            <a:r>
              <a:rPr lang="es-CO" sz="3000" dirty="0" smtClean="0"/>
              <a:t>también deseaba </a:t>
            </a:r>
            <a:r>
              <a:rPr lang="es-CO" sz="3000" dirty="0"/>
              <a:t>curarlo de su </a:t>
            </a:r>
            <a:r>
              <a:rPr lang="es-CO" sz="3000" dirty="0" smtClean="0"/>
              <a:t>orgullo.  </a:t>
            </a:r>
            <a:r>
              <a:rPr lang="es-CO" sz="3000" dirty="0"/>
              <a:t>Inconsciente de que sus anteriores victorias venían del </a:t>
            </a:r>
            <a:r>
              <a:rPr lang="es-CO" sz="3000" dirty="0" smtClean="0"/>
              <a:t>Señor, según lo dice el </a:t>
            </a:r>
            <a:r>
              <a:rPr lang="es-CO" sz="3000" dirty="0"/>
              <a:t>(v.1),  Naamán se había vuelto un hombre muy orgulloso.  Él no llegó hasta Elíseo  humildemente sino como un importante  capitán en el ejercito Sirio (v.9).   Él vio a </a:t>
            </a:r>
            <a:r>
              <a:rPr lang="es-CO" sz="3000" dirty="0" smtClean="0"/>
              <a:t>Elíseo un </a:t>
            </a:r>
            <a:r>
              <a:rPr lang="es-CO" sz="3000" dirty="0"/>
              <a:t>profeta de Dios,  como su inferior   cuando dijo: “...</a:t>
            </a:r>
            <a:r>
              <a:rPr lang="es-CO" sz="3000" b="1" dirty="0"/>
              <a:t>él seguramente vendrá a mi.</a:t>
            </a:r>
            <a:r>
              <a:rPr lang="es-CO" sz="3000" dirty="0"/>
              <a:t>”</a:t>
            </a:r>
          </a:p>
          <a:p>
            <a:pPr marL="400050" lvl="1" indent="0">
              <a:buNone/>
            </a:pPr>
            <a:endParaRPr lang="es-CO" dirty="0" smtClean="0"/>
          </a:p>
          <a:p>
            <a:pPr marL="400050" lvl="1" indent="0">
              <a:buNone/>
            </a:pPr>
            <a:r>
              <a:rPr lang="es-CO" dirty="0" smtClean="0"/>
              <a:t>El </a:t>
            </a:r>
            <a:r>
              <a:rPr lang="es-CO" dirty="0"/>
              <a:t>“a mi” esta en una posición enfática queriendo decir  “</a:t>
            </a:r>
            <a:r>
              <a:rPr lang="es-CO" b="1" dirty="0"/>
              <a:t>a una persona como yo</a:t>
            </a:r>
            <a:r>
              <a:rPr lang="es-CO" dirty="0"/>
              <a:t>”  (v.11).  El que haya rehusado  seguir las instrucciones de Elíseo indica que él no solía humillarse ante las instrucciones de otros (vv. 11,12).   </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1256"/>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2987" y="222170"/>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868668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50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fontScale="90000"/>
          </a:bodyPr>
          <a:lstStyle/>
          <a:p>
            <a:r>
              <a:rPr lang="es-CO" dirty="0" smtClean="0"/>
              <a:t>¿Qué había hecho Dios para humillar a Naamán?</a:t>
            </a:r>
            <a:endParaRPr lang="es-CO" dirty="0"/>
          </a:p>
        </p:txBody>
      </p:sp>
      <p:sp>
        <p:nvSpPr>
          <p:cNvPr id="3" name="2 Marcador de contenido"/>
          <p:cNvSpPr>
            <a:spLocks noGrp="1"/>
          </p:cNvSpPr>
          <p:nvPr>
            <p:ph idx="1"/>
          </p:nvPr>
        </p:nvSpPr>
        <p:spPr>
          <a:xfrm>
            <a:off x="457200" y="1600200"/>
            <a:ext cx="8229600" cy="4925144"/>
          </a:xfrm>
          <a:solidFill>
            <a:schemeClr val="accent3">
              <a:lumMod val="60000"/>
              <a:lumOff val="40000"/>
            </a:schemeClr>
          </a:solidFill>
        </p:spPr>
        <p:txBody>
          <a:bodyPr>
            <a:normAutofit fontScale="77500" lnSpcReduction="20000"/>
          </a:bodyPr>
          <a:lstStyle/>
          <a:p>
            <a:pPr marL="0" indent="0">
              <a:buNone/>
            </a:pPr>
            <a:r>
              <a:rPr lang="es-CO" sz="3600" dirty="0"/>
              <a:t>Para hacer humilde a </a:t>
            </a:r>
            <a:r>
              <a:rPr lang="es-CO" sz="3600" dirty="0" smtClean="0"/>
              <a:t>Naamán, Dios hizo tres cosas:</a:t>
            </a:r>
          </a:p>
          <a:p>
            <a:pPr marL="400050" lvl="1" indent="0">
              <a:buNone/>
            </a:pPr>
            <a:endParaRPr lang="es-CO" sz="3600" b="1" dirty="0" smtClean="0"/>
          </a:p>
          <a:p>
            <a:pPr marL="400050" lvl="1" indent="0">
              <a:buNone/>
            </a:pPr>
            <a:r>
              <a:rPr lang="es-CO" sz="3500" b="1" dirty="0" smtClean="0"/>
              <a:t>1</a:t>
            </a:r>
            <a:r>
              <a:rPr lang="es-CO" dirty="0" smtClean="0"/>
              <a:t>). El </a:t>
            </a:r>
            <a:r>
              <a:rPr lang="es-CO" dirty="0"/>
              <a:t>Señor </a:t>
            </a:r>
            <a:r>
              <a:rPr lang="es-CO" dirty="0" smtClean="0"/>
              <a:t>permitió que le sobreviniera la lepra.</a:t>
            </a:r>
          </a:p>
          <a:p>
            <a:pPr marL="400050" lvl="1" indent="0">
              <a:buNone/>
            </a:pPr>
            <a:r>
              <a:rPr lang="es-CO" sz="3500" b="1" dirty="0" smtClean="0"/>
              <a:t>2</a:t>
            </a:r>
            <a:r>
              <a:rPr lang="es-CO" dirty="0" smtClean="0"/>
              <a:t>). Dirigido </a:t>
            </a:r>
            <a:r>
              <a:rPr lang="es-CO" dirty="0"/>
              <a:t>en la solución por su </a:t>
            </a:r>
            <a:r>
              <a:rPr lang="es-CO" dirty="0" smtClean="0"/>
              <a:t>sierva,  </a:t>
            </a:r>
            <a:r>
              <a:rPr lang="es-CO" dirty="0" smtClean="0"/>
              <a:t>una persona </a:t>
            </a:r>
            <a:r>
              <a:rPr lang="es-CO" dirty="0" smtClean="0"/>
              <a:t>«inferior» </a:t>
            </a:r>
            <a:r>
              <a:rPr lang="es-CO" dirty="0" smtClean="0"/>
              <a:t>a él, en </a:t>
            </a:r>
            <a:r>
              <a:rPr lang="es-CO" dirty="0"/>
              <a:t>una manera no común para un hombre de su </a:t>
            </a:r>
            <a:r>
              <a:rPr lang="es-CO" dirty="0" smtClean="0"/>
              <a:t>posición.</a:t>
            </a:r>
          </a:p>
          <a:p>
            <a:pPr marL="400050" lvl="1" indent="0">
              <a:buNone/>
            </a:pPr>
            <a:r>
              <a:rPr lang="es-CO" sz="3500" b="1" dirty="0" smtClean="0"/>
              <a:t>3</a:t>
            </a:r>
            <a:r>
              <a:rPr lang="es-CO" dirty="0" smtClean="0"/>
              <a:t>). </a:t>
            </a:r>
            <a:r>
              <a:rPr lang="es-CO" dirty="0"/>
              <a:t>Y</a:t>
            </a:r>
            <a:r>
              <a:rPr lang="es-CO" dirty="0" smtClean="0"/>
              <a:t> </a:t>
            </a:r>
            <a:r>
              <a:rPr lang="es-CO" dirty="0"/>
              <a:t>forzado a lavarse en un lodoso río extranjero. </a:t>
            </a:r>
            <a:endParaRPr lang="es-CO" dirty="0" smtClean="0"/>
          </a:p>
          <a:p>
            <a:pPr marL="0" indent="0">
              <a:buNone/>
            </a:pPr>
            <a:endParaRPr lang="es-CO" dirty="0" smtClean="0"/>
          </a:p>
          <a:p>
            <a:pPr marL="0" indent="0">
              <a:buNone/>
            </a:pPr>
            <a:r>
              <a:rPr lang="es-CO" dirty="0" smtClean="0"/>
              <a:t>Estos tres pasos, dirigidos por Dios, el </a:t>
            </a:r>
            <a:r>
              <a:rPr lang="es-CO" dirty="0"/>
              <a:t>tratamiento </a:t>
            </a:r>
            <a:r>
              <a:rPr lang="es-CO" dirty="0" smtClean="0"/>
              <a:t>fue  </a:t>
            </a:r>
            <a:r>
              <a:rPr lang="es-CO" dirty="0"/>
              <a:t>efectivo y  Naamán aprendió que “</a:t>
            </a:r>
            <a:r>
              <a:rPr lang="es-CO" b="1" dirty="0"/>
              <a:t>Dios resiste al orgulloso,  pero da gracia al humilde</a:t>
            </a:r>
            <a:r>
              <a:rPr lang="es-CO" dirty="0"/>
              <a:t>”  </a:t>
            </a:r>
            <a:r>
              <a:rPr lang="es-CO" u="sng" dirty="0"/>
              <a:t>(Santiago 4:6</a:t>
            </a:r>
            <a:r>
              <a:rPr lang="es-CO" u="sng" dirty="0" smtClean="0"/>
              <a:t>).</a:t>
            </a:r>
          </a:p>
          <a:p>
            <a:pPr marL="0" indent="0">
              <a:buNone/>
            </a:pPr>
            <a:endParaRPr lang="es-CO" b="1" dirty="0" smtClean="0">
              <a:solidFill>
                <a:srgbClr val="FF0000"/>
              </a:solidFill>
            </a:endParaRPr>
          </a:p>
          <a:p>
            <a:pPr marL="0" indent="0">
              <a:buNone/>
            </a:pPr>
            <a:r>
              <a:rPr lang="es-CO" b="1" dirty="0" smtClean="0">
                <a:solidFill>
                  <a:srgbClr val="FF0000"/>
                </a:solidFill>
              </a:rPr>
              <a:t>Nota: esto nos enseña que Dios nunca fracasa en sus métodos para dar sanidad, tanto física como espiritual.</a:t>
            </a:r>
            <a:endParaRPr lang="es-CO" b="1" dirty="0">
              <a:solidFill>
                <a:srgbClr val="FF0000"/>
              </a:solidFill>
            </a:endParaRPr>
          </a:p>
          <a:p>
            <a:endParaRPr lang="es-CO" b="1" dirty="0">
              <a:solidFill>
                <a:srgbClr val="FF00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5900"/>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2987" y="212725"/>
            <a:ext cx="481013"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976880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6" end="6"/>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p:cTn id="31"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solidFill>
            <a:schemeClr val="accent3">
              <a:lumMod val="60000"/>
              <a:lumOff val="40000"/>
            </a:schemeClr>
          </a:solidFill>
        </p:spPr>
        <p:txBody>
          <a:bodyPr>
            <a:normAutofit/>
          </a:bodyPr>
          <a:lstStyle/>
          <a:p>
            <a:pPr marL="0" indent="0" algn="ctr">
              <a:buNone/>
            </a:pPr>
            <a:r>
              <a:rPr lang="es-CO" dirty="0" smtClean="0"/>
              <a:t>Al pedirle que bañase en el rio Jordán, se </a:t>
            </a:r>
            <a:r>
              <a:rPr lang="es-CO" dirty="0"/>
              <a:t>estaba probando la fe de Naamán, mientras que su orgullo contendía para obtener la victoria. Por </a:t>
            </a:r>
            <a:r>
              <a:rPr lang="es-CO" dirty="0" smtClean="0"/>
              <a:t>fin </a:t>
            </a:r>
            <a:r>
              <a:rPr lang="es-CO" dirty="0"/>
              <a:t>venció la fe, y el altanero sirio dejo de lado el orgullo de su corazón, y se sometió a la voluntad de Jehová. </a:t>
            </a:r>
          </a:p>
          <a:p>
            <a:endParaRPr lang="es-CO" dirty="0" smtClean="0"/>
          </a:p>
          <a:p>
            <a:pPr marL="0" indent="0" algn="ctr">
              <a:buNone/>
            </a:pPr>
            <a:r>
              <a:rPr lang="es-CO" b="1" u="sng" dirty="0" smtClean="0"/>
              <a:t>Verso </a:t>
            </a:r>
            <a:r>
              <a:rPr lang="es-CO" b="1" u="sng" dirty="0"/>
              <a:t>14</a:t>
            </a:r>
            <a:r>
              <a:rPr lang="es-CO" dirty="0"/>
              <a:t>. El entonces descendió, y se zambulló siete veces en el Jordán, conforme a la palabra del varón de Dios; y su carne se volvió como la carne de un niño, y quedó limpio». </a:t>
            </a:r>
            <a:r>
              <a:rPr lang="es-CO" sz="2400" b="1" u="sng" dirty="0"/>
              <a:t>P.P pagina 186</a:t>
            </a:r>
            <a:r>
              <a:rPr lang="es-CO" sz="2400" dirty="0"/>
              <a:t>.</a:t>
            </a:r>
            <a:endParaRPr lang="es-CO" dirty="0"/>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8234"/>
            <a:ext cx="481013"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2987" y="238752"/>
            <a:ext cx="481013" cy="6437313"/>
          </a:xfrm>
          <a:prstGeom prst="rect">
            <a:avLst/>
          </a:prstGeom>
          <a:solidFill>
            <a:schemeClr val="accent3">
              <a:lumMod val="60000"/>
              <a:lumOff val="40000"/>
            </a:schemeClr>
          </a:solidFill>
          <a:ln>
            <a:noFill/>
          </a:ln>
          <a:effectLst/>
        </p:spPr>
      </p:pic>
    </p:spTree>
    <p:extLst>
      <p:ext uri="{BB962C8B-B14F-4D97-AF65-F5344CB8AC3E}">
        <p14:creationId xmlns:p14="http://schemas.microsoft.com/office/powerpoint/2010/main" val="129984394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836712"/>
            <a:ext cx="7848872" cy="5328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1" y="208004"/>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5841" y="241919"/>
            <a:ext cx="481013" cy="6475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65612" y="-3684401"/>
            <a:ext cx="481013" cy="7852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367495" y="2716118"/>
            <a:ext cx="481013" cy="7848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475375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3387" y="227797"/>
            <a:ext cx="8229600" cy="2697147"/>
          </a:xfrm>
          <a:solidFill>
            <a:schemeClr val="accent2">
              <a:lumMod val="20000"/>
              <a:lumOff val="80000"/>
            </a:schemeClr>
          </a:solidFill>
        </p:spPr>
        <p:txBody>
          <a:bodyPr>
            <a:normAutofit/>
          </a:bodyPr>
          <a:lstStyle/>
          <a:p>
            <a:pPr marL="0" indent="0">
              <a:buNone/>
            </a:pPr>
            <a:r>
              <a:rPr lang="es-CO" sz="2800" dirty="0" smtClean="0"/>
              <a:t>La fe de Naamán fue probada nuevamente, se hundió en el agua, una vez, y la lepra seguía en él, se hunde nuevamente en el agua, y la lepra sigue ahí, se hunde en el agua la tercera vez, la cuarta, la quinta, la sexta vez, y la lepra continua intacta, pero que persistencia la de Naamán, </a:t>
            </a:r>
            <a:endParaRPr lang="es-CO" sz="28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284983"/>
            <a:ext cx="2448272" cy="2880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050" y="3056761"/>
            <a:ext cx="5328592" cy="3108543"/>
          </a:xfrm>
          <a:prstGeom prst="rect">
            <a:avLst/>
          </a:prstGeom>
          <a:solidFill>
            <a:schemeClr val="accent2">
              <a:lumMod val="20000"/>
              <a:lumOff val="80000"/>
            </a:schemeClr>
          </a:solidFill>
        </p:spPr>
        <p:txBody>
          <a:bodyPr wrap="square">
            <a:spAutoFit/>
          </a:bodyPr>
          <a:lstStyle/>
          <a:p>
            <a:r>
              <a:rPr lang="es-CO" sz="2800" dirty="0"/>
              <a:t>deseaba tanto la liberación de su lepra que se hunde nuevamente en </a:t>
            </a:r>
            <a:r>
              <a:rPr lang="es-CO" sz="2800" dirty="0" smtClean="0"/>
              <a:t>esas </a:t>
            </a:r>
            <a:r>
              <a:rPr lang="es-CO" sz="2800" dirty="0"/>
              <a:t>turbias aguas del </a:t>
            </a:r>
            <a:r>
              <a:rPr lang="es-CO" sz="2800" dirty="0" smtClean="0"/>
              <a:t>Jordán, </a:t>
            </a:r>
            <a:r>
              <a:rPr lang="es-CO" sz="2800" dirty="0"/>
              <a:t>y en la séptima vez, conforme lo había dicho el profeta Eliseo, salió del agua totalmente </a:t>
            </a:r>
            <a:r>
              <a:rPr lang="es-CO" sz="2800" dirty="0" smtClean="0"/>
              <a:t>libre </a:t>
            </a:r>
            <a:r>
              <a:rPr lang="es-CO" sz="2800" dirty="0"/>
              <a:t>de su terrible enfermedad. </a:t>
            </a: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0648"/>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2987" y="227797"/>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331492" y="2328854"/>
            <a:ext cx="481013" cy="818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850957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500" fill="hold"/>
                                        <p:tgtEl>
                                          <p:spTgt spid="6146"/>
                                        </p:tgtEl>
                                        <p:attrNameLst>
                                          <p:attrName>ppt_w</p:attrName>
                                        </p:attrNameLst>
                                      </p:cBhvr>
                                      <p:tavLst>
                                        <p:tav tm="0">
                                          <p:val>
                                            <p:fltVal val="0"/>
                                          </p:val>
                                        </p:tav>
                                        <p:tav tm="100000">
                                          <p:val>
                                            <p:strVal val="#ppt_w"/>
                                          </p:val>
                                        </p:tav>
                                      </p:tavLst>
                                    </p:anim>
                                    <p:anim calcmode="lin" valueType="num">
                                      <p:cBhvr>
                                        <p:cTn id="8" dur="500" fill="hold"/>
                                        <p:tgtEl>
                                          <p:spTgt spid="6146"/>
                                        </p:tgtEl>
                                        <p:attrNameLst>
                                          <p:attrName>ppt_h</p:attrName>
                                        </p:attrNameLst>
                                      </p:cBhvr>
                                      <p:tavLst>
                                        <p:tav tm="0">
                                          <p:val>
                                            <p:fltVal val="0"/>
                                          </p:val>
                                        </p:tav>
                                        <p:tav tm="100000">
                                          <p:val>
                                            <p:strVal val="#ppt_h"/>
                                          </p:val>
                                        </p:tav>
                                      </p:tavLst>
                                    </p:anim>
                                    <p:animEffect transition="in" filter="fade">
                                      <p:cBhvr>
                                        <p:cTn id="9" dur="500"/>
                                        <p:tgtEl>
                                          <p:spTgt spid="614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6149"/>
                                        </p:tgtEl>
                                        <p:attrNameLst>
                                          <p:attrName>style.visibility</p:attrName>
                                        </p:attrNameLst>
                                      </p:cBhvr>
                                      <p:to>
                                        <p:strVal val="visible"/>
                                      </p:to>
                                    </p:set>
                                    <p:anim calcmode="lin" valueType="num">
                                      <p:cBhvr>
                                        <p:cTn id="17" dur="500" fill="hold"/>
                                        <p:tgtEl>
                                          <p:spTgt spid="6149"/>
                                        </p:tgtEl>
                                        <p:attrNameLst>
                                          <p:attrName>ppt_w</p:attrName>
                                        </p:attrNameLst>
                                      </p:cBhvr>
                                      <p:tavLst>
                                        <p:tav tm="0">
                                          <p:val>
                                            <p:fltVal val="0"/>
                                          </p:val>
                                        </p:tav>
                                        <p:tav tm="100000">
                                          <p:val>
                                            <p:strVal val="#ppt_w"/>
                                          </p:val>
                                        </p:tav>
                                      </p:tavLst>
                                    </p:anim>
                                    <p:anim calcmode="lin" valueType="num">
                                      <p:cBhvr>
                                        <p:cTn id="18" dur="500" fill="hold"/>
                                        <p:tgtEl>
                                          <p:spTgt spid="6149"/>
                                        </p:tgtEl>
                                        <p:attrNameLst>
                                          <p:attrName>ppt_h</p:attrName>
                                        </p:attrNameLst>
                                      </p:cBhvr>
                                      <p:tavLst>
                                        <p:tav tm="0">
                                          <p:val>
                                            <p:fltVal val="0"/>
                                          </p:val>
                                        </p:tav>
                                        <p:tav tm="100000">
                                          <p:val>
                                            <p:strVal val="#ppt_h"/>
                                          </p:val>
                                        </p:tav>
                                      </p:tavLst>
                                    </p:anim>
                                    <p:animEffect transition="in" filter="fade">
                                      <p:cBhvr>
                                        <p:cTn id="19" dur="5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50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Autofit/>
          </a:bodyPr>
          <a:lstStyle/>
          <a:p>
            <a:r>
              <a:rPr lang="es-CO" sz="4000" dirty="0" smtClean="0">
                <a:latin typeface="Algerian" pitchFamily="82" charset="0"/>
              </a:rPr>
              <a:t>¿En gratitud por el beneficio obtenido, que hizo Naamán? </a:t>
            </a:r>
            <a:endParaRPr lang="es-CO" sz="4000" dirty="0">
              <a:latin typeface="Algerian" pitchFamily="82" charset="0"/>
            </a:endParaRPr>
          </a:p>
        </p:txBody>
      </p:sp>
      <p:sp>
        <p:nvSpPr>
          <p:cNvPr id="3" name="2 Marcador de contenido"/>
          <p:cNvSpPr>
            <a:spLocks noGrp="1"/>
          </p:cNvSpPr>
          <p:nvPr>
            <p:ph idx="1"/>
          </p:nvPr>
        </p:nvSpPr>
        <p:spPr>
          <a:xfrm>
            <a:off x="457200" y="1600200"/>
            <a:ext cx="8229600" cy="4853136"/>
          </a:xfrm>
          <a:solidFill>
            <a:schemeClr val="bg2">
              <a:lumMod val="90000"/>
            </a:schemeClr>
          </a:solidFill>
        </p:spPr>
        <p:txBody>
          <a:bodyPr>
            <a:normAutofit fontScale="85000" lnSpcReduction="20000"/>
          </a:bodyPr>
          <a:lstStyle/>
          <a:p>
            <a:pPr marL="0" indent="0">
              <a:buNone/>
            </a:pPr>
            <a:r>
              <a:rPr lang="es-CO" b="1" u="sng" dirty="0"/>
              <a:t>Verso </a:t>
            </a:r>
            <a:r>
              <a:rPr lang="es-CO" b="1" u="sng" dirty="0" smtClean="0"/>
              <a:t>15</a:t>
            </a:r>
            <a:r>
              <a:rPr lang="es-CO" dirty="0" smtClean="0"/>
              <a:t>. </a:t>
            </a:r>
            <a:r>
              <a:rPr lang="es-CO" sz="2800" dirty="0" smtClean="0"/>
              <a:t>Y </a:t>
            </a:r>
            <a:r>
              <a:rPr lang="es-CO" sz="2800" dirty="0"/>
              <a:t>volvió al varón de Dios, él y toda su compañía, y se puso delante de él, y dijo: </a:t>
            </a:r>
            <a:r>
              <a:rPr lang="es-CO" sz="2800" dirty="0" smtClean="0"/>
              <a:t>«</a:t>
            </a:r>
            <a:r>
              <a:rPr lang="es-CO" sz="2800" b="1" dirty="0" smtClean="0"/>
              <a:t>He </a:t>
            </a:r>
            <a:r>
              <a:rPr lang="es-CO" sz="2800" b="1" dirty="0"/>
              <a:t>aquí ahora conozco que no hay Dios en toda la tierra, sino en Israel. Te ruego que recibas algún presente de tu </a:t>
            </a:r>
            <a:r>
              <a:rPr lang="es-CO" sz="2800" b="1" dirty="0" smtClean="0"/>
              <a:t>siervo</a:t>
            </a:r>
            <a:r>
              <a:rPr lang="es-CO" sz="2800" dirty="0" smtClean="0"/>
              <a:t>». </a:t>
            </a:r>
          </a:p>
          <a:p>
            <a:pPr marL="400050" lvl="1" indent="0">
              <a:buNone/>
            </a:pPr>
            <a:r>
              <a:rPr lang="es-CO" sz="2400" dirty="0"/>
              <a:t> </a:t>
            </a:r>
            <a:endParaRPr lang="es-CO" sz="2400" dirty="0" smtClean="0"/>
          </a:p>
          <a:p>
            <a:pPr marL="400050" lvl="1" indent="0">
              <a:buNone/>
            </a:pPr>
            <a:r>
              <a:rPr lang="es-CO" sz="2400" dirty="0" smtClean="0"/>
              <a:t>De acuerdo a la costumbre de aquellos tiempos, y como lo haríamos nosotros ahora,  Naamán pidió entonces a Eliseo que aceptase un regalo costoso. Pero el </a:t>
            </a:r>
            <a:r>
              <a:rPr lang="es-CO" sz="2400" dirty="0"/>
              <a:t>profeta rehusó  </a:t>
            </a:r>
            <a:r>
              <a:rPr lang="es-CO" sz="2400" dirty="0" smtClean="0"/>
              <a:t>diciendo: «</a:t>
            </a:r>
            <a:r>
              <a:rPr lang="es-CO" sz="2400" b="1" dirty="0" smtClean="0"/>
              <a:t>Vive </a:t>
            </a:r>
            <a:r>
              <a:rPr lang="es-CO" sz="2400" b="1" dirty="0"/>
              <a:t>Jehová, en cuya presencia estoy, que no lo </a:t>
            </a:r>
            <a:r>
              <a:rPr lang="es-CO" sz="2400" b="1" dirty="0" smtClean="0"/>
              <a:t>aceptaré</a:t>
            </a:r>
            <a:r>
              <a:rPr lang="es-CO" sz="2400" dirty="0" smtClean="0"/>
              <a:t>». Y aunque Naamán insistió, no aceptó. </a:t>
            </a:r>
            <a:r>
              <a:rPr lang="es-CO" sz="2400" b="1" u="sng" dirty="0" smtClean="0"/>
              <a:t>Verso 16.</a:t>
            </a:r>
          </a:p>
          <a:p>
            <a:pPr marL="0" indent="0">
              <a:buNone/>
            </a:pPr>
            <a:endParaRPr lang="es-CO" sz="3000" dirty="0" smtClean="0"/>
          </a:p>
          <a:p>
            <a:pPr marL="0" indent="0">
              <a:buNone/>
            </a:pPr>
            <a:r>
              <a:rPr lang="es-CO" sz="3000" dirty="0" smtClean="0"/>
              <a:t>No le tocaba a él recibir pago por una bendición que Dios había concedido misericordiosamente. La sanidad tanto física como espiritual son concedidas por Dios gratuitamente. Ver </a:t>
            </a:r>
            <a:r>
              <a:rPr lang="es-CO" sz="3000" b="1" u="sng" dirty="0" smtClean="0"/>
              <a:t>(Isaías 55:1).</a:t>
            </a:r>
            <a:endParaRPr lang="es-CO" sz="3000" b="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7078"/>
            <a:ext cx="481013" cy="643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6456" y="272315"/>
            <a:ext cx="467544"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57580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effectLst>
            <a:glow rad="228600">
              <a:schemeClr val="accent2">
                <a:satMod val="175000"/>
                <a:alpha val="40000"/>
              </a:schemeClr>
            </a:glow>
          </a:effectLst>
          <a:scene3d>
            <a:camera prst="orthographicFront"/>
            <a:lightRig rig="threePt" dir="t"/>
          </a:scene3d>
          <a:sp3d>
            <a:bevelT prst="relaxedInset"/>
          </a:sp3d>
        </p:spPr>
        <p:txBody>
          <a:bodyPr>
            <a:noAutofit/>
          </a:bodyPr>
          <a:lstStyle/>
          <a:p>
            <a:r>
              <a:rPr lang="es-CO" sz="3200" dirty="0" smtClean="0">
                <a:latin typeface="Algerian" pitchFamily="82" charset="0"/>
              </a:rPr>
              <a:t>¿En </a:t>
            </a:r>
            <a:r>
              <a:rPr lang="es-CO" sz="3200" dirty="0">
                <a:latin typeface="Algerian" pitchFamily="82" charset="0"/>
              </a:rPr>
              <a:t>gratitud por el beneficio </a:t>
            </a:r>
            <a:r>
              <a:rPr lang="es-CO" sz="3200" dirty="0" smtClean="0">
                <a:latin typeface="Algerian" pitchFamily="82" charset="0"/>
              </a:rPr>
              <a:t>obtenido, qué promesa hace Naamán?</a:t>
            </a:r>
            <a:endParaRPr lang="es-CO" sz="3200" dirty="0">
              <a:latin typeface="Algerian" pitchFamily="82" charset="0"/>
            </a:endParaRPr>
          </a:p>
        </p:txBody>
      </p:sp>
      <p:sp>
        <p:nvSpPr>
          <p:cNvPr id="3" name="2 Marcador de contenido"/>
          <p:cNvSpPr>
            <a:spLocks noGrp="1"/>
          </p:cNvSpPr>
          <p:nvPr>
            <p:ph idx="1"/>
          </p:nvPr>
        </p:nvSpPr>
        <p:spPr>
          <a:xfrm>
            <a:off x="457200" y="1600200"/>
            <a:ext cx="8229600" cy="4997152"/>
          </a:xfrm>
          <a:solidFill>
            <a:schemeClr val="bg2">
              <a:lumMod val="75000"/>
            </a:schemeClr>
          </a:solidFill>
        </p:spPr>
        <p:txBody>
          <a:bodyPr>
            <a:normAutofit fontScale="85000" lnSpcReduction="20000"/>
          </a:bodyPr>
          <a:lstStyle/>
          <a:p>
            <a:pPr marL="0" indent="0">
              <a:buNone/>
            </a:pPr>
            <a:r>
              <a:rPr lang="es-CO" b="1" u="sng" dirty="0" smtClean="0"/>
              <a:t>Verso </a:t>
            </a:r>
            <a:r>
              <a:rPr lang="es-CO" b="1" u="sng" dirty="0"/>
              <a:t>17. </a:t>
            </a:r>
            <a:r>
              <a:rPr lang="es-CO" dirty="0" smtClean="0"/>
              <a:t>«….</a:t>
            </a:r>
            <a:r>
              <a:rPr lang="es-CO" sz="2800" dirty="0" smtClean="0"/>
              <a:t>de </a:t>
            </a:r>
            <a:r>
              <a:rPr lang="es-CO" sz="2800" dirty="0"/>
              <a:t>aquí en adelante tu siervo no sacrificará holocausto ni ofrecerá sacrificio a otros dioses, sino a </a:t>
            </a:r>
            <a:r>
              <a:rPr lang="es-CO" sz="2800" dirty="0" smtClean="0"/>
              <a:t>Jehová». Eliseo le dijo: «Ve en paz»</a:t>
            </a:r>
            <a:r>
              <a:rPr lang="es-CO" dirty="0"/>
              <a:t>. </a:t>
            </a:r>
            <a:endParaRPr lang="es-CO" dirty="0" smtClean="0"/>
          </a:p>
          <a:p>
            <a:pPr marL="400050" lvl="1" indent="0">
              <a:buNone/>
            </a:pPr>
            <a:endParaRPr lang="es-CO" b="1" dirty="0" smtClean="0">
              <a:solidFill>
                <a:srgbClr val="0070C0"/>
              </a:solidFill>
            </a:endParaRPr>
          </a:p>
          <a:p>
            <a:pPr marL="400050" lvl="1" indent="0">
              <a:buNone/>
            </a:pPr>
            <a:r>
              <a:rPr lang="es-CO" b="1" dirty="0" smtClean="0">
                <a:solidFill>
                  <a:srgbClr val="0070C0"/>
                </a:solidFill>
              </a:rPr>
              <a:t>Cuando </a:t>
            </a:r>
            <a:r>
              <a:rPr lang="es-CO" b="1" dirty="0">
                <a:solidFill>
                  <a:srgbClr val="0070C0"/>
                </a:solidFill>
              </a:rPr>
              <a:t>Naamán conoció a Dios, se entregó a él y decidió abandonar la adoración de los dioses sirios que había conocido desde su juventud.  En todo lugar hay personas tan fervorosas y sinceras como Naamán, y que sólo esperan oír el fiel testimonio y ver la santa vida </a:t>
            </a:r>
            <a:r>
              <a:rPr lang="es-CO" b="1" dirty="0" smtClean="0">
                <a:solidFill>
                  <a:srgbClr val="0070C0"/>
                </a:solidFill>
              </a:rPr>
              <a:t>abnegación del </a:t>
            </a:r>
            <a:r>
              <a:rPr lang="es-CO" b="1" dirty="0">
                <a:solidFill>
                  <a:srgbClr val="0070C0"/>
                </a:solidFill>
              </a:rPr>
              <a:t>pueblo de Dios </a:t>
            </a:r>
            <a:r>
              <a:rPr lang="es-CO" b="1" dirty="0" smtClean="0">
                <a:solidFill>
                  <a:srgbClr val="0070C0"/>
                </a:solidFill>
              </a:rPr>
              <a:t>, (como lo era la vida del profeta Eliseo), para </a:t>
            </a:r>
            <a:r>
              <a:rPr lang="es-CO" b="1" dirty="0">
                <a:solidFill>
                  <a:srgbClr val="0070C0"/>
                </a:solidFill>
              </a:rPr>
              <a:t>rendirle el </a:t>
            </a:r>
            <a:r>
              <a:rPr lang="es-CO" b="1" dirty="0" smtClean="0">
                <a:solidFill>
                  <a:srgbClr val="0070C0"/>
                </a:solidFill>
              </a:rPr>
              <a:t>corazón,  </a:t>
            </a:r>
          </a:p>
          <a:p>
            <a:pPr marL="0" indent="0">
              <a:buNone/>
            </a:pPr>
            <a:endParaRPr lang="es-CO" sz="2800" dirty="0"/>
          </a:p>
          <a:p>
            <a:pPr marL="0" indent="0">
              <a:buNone/>
            </a:pPr>
            <a:r>
              <a:rPr lang="es-CO" sz="3300" dirty="0" smtClean="0"/>
              <a:t>Partiese pues Naamán, y caminó como el espacio de una milla</a:t>
            </a:r>
            <a:r>
              <a:rPr lang="es-CO" dirty="0" smtClean="0"/>
              <a:t>.  </a:t>
            </a:r>
            <a:r>
              <a:rPr lang="es-CO" b="1" u="sng" dirty="0" smtClean="0"/>
              <a:t>Verso 19</a:t>
            </a:r>
            <a:r>
              <a:rPr lang="es-CO" dirty="0"/>
              <a:t>. </a:t>
            </a:r>
            <a:endParaRPr lang="es-CO" dirty="0" smtClean="0"/>
          </a:p>
          <a:p>
            <a:pPr marL="0" indent="0">
              <a:buNone/>
            </a:pPr>
            <a:endParaRPr lang="es-CO" dirty="0" smtClean="0"/>
          </a:p>
          <a:p>
            <a:pPr marL="0" indent="0">
              <a:buNone/>
            </a:pPr>
            <a:endParaRPr lang="es-CO" dirty="0" smtClean="0"/>
          </a:p>
          <a:p>
            <a:pPr marL="0" indent="0">
              <a:buNone/>
            </a:pP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96" y="332656"/>
            <a:ext cx="46990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5046" y="33265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065336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prst="relaxedInset"/>
          </a:sp3d>
        </p:spPr>
        <p:txBody>
          <a:bodyPr>
            <a:noAutofit/>
          </a:bodyPr>
          <a:lstStyle/>
          <a:p>
            <a:r>
              <a:rPr lang="es-CO" sz="3600" dirty="0" smtClean="0">
                <a:latin typeface="Algerian" pitchFamily="82" charset="0"/>
              </a:rPr>
              <a:t>La vida de abnegación de Eliseo contrasta con la vida de Giezi</a:t>
            </a:r>
            <a:endParaRPr lang="es-CO" sz="3600" dirty="0">
              <a:latin typeface="Algerian" pitchFamily="82" charset="0"/>
            </a:endParaRPr>
          </a:p>
        </p:txBody>
      </p:sp>
      <p:sp>
        <p:nvSpPr>
          <p:cNvPr id="3" name="2 Marcador de contenido"/>
          <p:cNvSpPr>
            <a:spLocks noGrp="1"/>
          </p:cNvSpPr>
          <p:nvPr>
            <p:ph idx="1"/>
          </p:nvPr>
        </p:nvSpPr>
        <p:spPr>
          <a:xfrm>
            <a:off x="457200" y="1600200"/>
            <a:ext cx="8229600" cy="4925144"/>
          </a:xfrm>
          <a:solidFill>
            <a:schemeClr val="bg2">
              <a:lumMod val="75000"/>
            </a:schemeClr>
          </a:solidFill>
        </p:spPr>
        <p:txBody>
          <a:bodyPr>
            <a:normAutofit fontScale="77500" lnSpcReduction="20000"/>
          </a:bodyPr>
          <a:lstStyle/>
          <a:p>
            <a:pPr marL="0" indent="0">
              <a:buNone/>
            </a:pPr>
            <a:r>
              <a:rPr lang="es-CO" dirty="0"/>
              <a:t>Con el transcurso de los años, el siervo de Eliseo, Giezi, había tenido oportunidad de desarrollar el mismo espíritu de abnegación que caracterizaba la obra de su amo</a:t>
            </a:r>
            <a:r>
              <a:rPr lang="es-CO" dirty="0" smtClean="0"/>
              <a:t>. Había </a:t>
            </a:r>
            <a:r>
              <a:rPr lang="es-CO" dirty="0"/>
              <a:t>tenido el privilegio de llegar a ser noble portaestandarte en el ejército del Señor. </a:t>
            </a:r>
            <a:endParaRPr lang="es-CO" dirty="0" smtClean="0"/>
          </a:p>
          <a:p>
            <a:pPr marL="400050" lvl="1" indent="0">
              <a:buNone/>
            </a:pPr>
            <a:r>
              <a:rPr lang="es-CO" dirty="0" smtClean="0"/>
              <a:t>Durante mucho tiempo </a:t>
            </a:r>
            <a:r>
              <a:rPr lang="es-CO" dirty="0"/>
              <a:t>habían estado a su alcance los mejores dones del Cielo; y sin embargo, apartándose de ellos, había codiciado en su lugar el vil metal de las riquezas mundanales. Y ahora los anhelos ocultos de su </a:t>
            </a:r>
            <a:r>
              <a:rPr lang="es-CO" dirty="0" smtClean="0"/>
              <a:t>espíritu avariento </a:t>
            </a:r>
            <a:r>
              <a:rPr lang="es-CO" dirty="0"/>
              <a:t>le indujeron a ceder a la tentación abrumadora</a:t>
            </a:r>
            <a:r>
              <a:rPr lang="es-CO" dirty="0" smtClean="0"/>
              <a:t>. </a:t>
            </a:r>
          </a:p>
          <a:p>
            <a:pPr marL="0" indent="0">
              <a:buNone/>
            </a:pPr>
            <a:endParaRPr lang="es-CO" dirty="0" smtClean="0"/>
          </a:p>
          <a:p>
            <a:pPr marL="0" indent="0">
              <a:buNone/>
            </a:pPr>
            <a:r>
              <a:rPr lang="es-CO" dirty="0" smtClean="0"/>
              <a:t>Razonó</a:t>
            </a:r>
            <a:r>
              <a:rPr lang="es-CO" dirty="0"/>
              <a:t>: "</a:t>
            </a:r>
            <a:r>
              <a:rPr lang="es-CO" b="1" dirty="0"/>
              <a:t>He aquí mi señor estorbó a este Siro Naamán, no tomando de su mano las cosas que había traído.... Correré yo tras él, y tomaré de él alguna cosa</a:t>
            </a:r>
            <a:r>
              <a:rPr lang="es-CO" dirty="0"/>
              <a:t>." Y así fue como en secreto "siguió Giezi a Naamán</a:t>
            </a:r>
            <a:r>
              <a:rPr lang="es-CO" dirty="0" smtClean="0"/>
              <a:t>.« Verso </a:t>
            </a:r>
            <a:r>
              <a:rPr lang="es-CO" b="1" u="sng" dirty="0" smtClean="0"/>
              <a:t>20,21.</a:t>
            </a:r>
            <a:endParaRPr lang="es-CO" b="1" u="sng"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6927"/>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226927"/>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885456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50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Autofit/>
          </a:bodyPr>
          <a:lstStyle/>
          <a:p>
            <a:r>
              <a:rPr lang="es-CO" sz="4000" b="1" dirty="0" smtClean="0"/>
              <a:t>El acto de Naamán, un acto de fe y gratitud.</a:t>
            </a:r>
            <a:endParaRPr lang="es-CO" sz="4000" b="1" dirty="0"/>
          </a:p>
        </p:txBody>
      </p:sp>
      <p:sp>
        <p:nvSpPr>
          <p:cNvPr id="3" name="2 Marcador de contenido"/>
          <p:cNvSpPr>
            <a:spLocks noGrp="1"/>
          </p:cNvSpPr>
          <p:nvPr>
            <p:ph idx="1"/>
          </p:nvPr>
        </p:nvSpPr>
        <p:spPr>
          <a:xfrm>
            <a:off x="457200" y="1600200"/>
            <a:ext cx="8229600" cy="4925144"/>
          </a:xfrm>
          <a:solidFill>
            <a:schemeClr val="accent4">
              <a:lumMod val="40000"/>
              <a:lumOff val="60000"/>
            </a:schemeClr>
          </a:solidFill>
        </p:spPr>
        <p:txBody>
          <a:bodyPr>
            <a:normAutofit fontScale="85000" lnSpcReduction="10000"/>
          </a:bodyPr>
          <a:lstStyle/>
          <a:p>
            <a:pPr marL="0" indent="0">
              <a:buNone/>
            </a:pPr>
            <a:r>
              <a:rPr lang="es-CO" dirty="0"/>
              <a:t>"Y como le vio Naamán que venía corriendo tras </a:t>
            </a:r>
            <a:r>
              <a:rPr lang="es-CO" dirty="0" smtClean="0"/>
              <a:t>él, apeóse </a:t>
            </a:r>
            <a:r>
              <a:rPr lang="es-CO" dirty="0"/>
              <a:t>del carro para recibirle, y dijo: ¿Va bien</a:t>
            </a:r>
            <a:r>
              <a:rPr lang="es-CO" dirty="0" smtClean="0"/>
              <a:t>? Entonces </a:t>
            </a:r>
            <a:r>
              <a:rPr lang="es-CO" dirty="0"/>
              <a:t>Giezi mintió deliberadamente. </a:t>
            </a:r>
            <a:r>
              <a:rPr lang="es-CO" dirty="0" smtClean="0"/>
              <a:t>Dijo</a:t>
            </a:r>
            <a:r>
              <a:rPr lang="es-CO" dirty="0"/>
              <a:t>: "</a:t>
            </a:r>
            <a:r>
              <a:rPr lang="es-CO" b="1" dirty="0"/>
              <a:t>Mi señor </a:t>
            </a:r>
            <a:r>
              <a:rPr lang="es-CO" b="1" dirty="0" smtClean="0"/>
              <a:t>me envía </a:t>
            </a:r>
            <a:r>
              <a:rPr lang="es-CO" b="1" dirty="0"/>
              <a:t>a decir: He aquí vinieron a mí en esta hora del </a:t>
            </a:r>
            <a:r>
              <a:rPr lang="es-CO" b="1" dirty="0" smtClean="0"/>
              <a:t>monte de </a:t>
            </a:r>
            <a:r>
              <a:rPr lang="es-CO" b="1" dirty="0"/>
              <a:t>Ephraim dos mancebos de los hijos de los </a:t>
            </a:r>
            <a:r>
              <a:rPr lang="es-CO" b="1" dirty="0" smtClean="0"/>
              <a:t>profetas: ruégote </a:t>
            </a:r>
            <a:r>
              <a:rPr lang="es-CO" b="1" dirty="0"/>
              <a:t>que les des </a:t>
            </a:r>
            <a:r>
              <a:rPr lang="es-CO" b="1" u="sng" dirty="0"/>
              <a:t>un talento de plata</a:t>
            </a:r>
            <a:r>
              <a:rPr lang="es-CO" b="1" dirty="0"/>
              <a:t>, </a:t>
            </a:r>
            <a:r>
              <a:rPr lang="es-CO" b="1" dirty="0" smtClean="0"/>
              <a:t>(64 lbs), y </a:t>
            </a:r>
            <a:r>
              <a:rPr lang="es-CO" b="1" dirty="0"/>
              <a:t>sendas </a:t>
            </a:r>
            <a:r>
              <a:rPr lang="es-CO" b="1" dirty="0" smtClean="0"/>
              <a:t>mudas de </a:t>
            </a:r>
            <a:r>
              <a:rPr lang="es-CO" b="1" dirty="0"/>
              <a:t>vestidos.</a:t>
            </a:r>
            <a:r>
              <a:rPr lang="es-CO" dirty="0"/>
              <a:t>" </a:t>
            </a:r>
            <a:r>
              <a:rPr lang="es-CO" b="1" u="sng" dirty="0" smtClean="0"/>
              <a:t>(Versos 22,23).</a:t>
            </a:r>
          </a:p>
          <a:p>
            <a:endParaRPr lang="es-CO" dirty="0" smtClean="0"/>
          </a:p>
          <a:p>
            <a:r>
              <a:rPr lang="es-CO" dirty="0" smtClean="0"/>
              <a:t>Gustosamente </a:t>
            </a:r>
            <a:r>
              <a:rPr lang="es-CO" dirty="0"/>
              <a:t>Naamán accedió a dar </a:t>
            </a:r>
            <a:r>
              <a:rPr lang="es-CO" dirty="0" smtClean="0"/>
              <a:t>lo pedido</a:t>
            </a:r>
            <a:r>
              <a:rPr lang="es-CO" dirty="0"/>
              <a:t>, insistiendo en que </a:t>
            </a:r>
            <a:r>
              <a:rPr lang="es-CO" dirty="0" smtClean="0"/>
              <a:t>Giezi </a:t>
            </a:r>
            <a:r>
              <a:rPr lang="es-CO" dirty="0"/>
              <a:t>recibiese </a:t>
            </a:r>
            <a:r>
              <a:rPr lang="es-CO" u="sng" dirty="0" smtClean="0"/>
              <a:t>dos talentos </a:t>
            </a:r>
            <a:r>
              <a:rPr lang="es-CO" u="sng" dirty="0"/>
              <a:t>de plata en vez de uno</a:t>
            </a:r>
            <a:r>
              <a:rPr lang="es-CO" dirty="0"/>
              <a:t>, "y dos mudas </a:t>
            </a:r>
            <a:r>
              <a:rPr lang="es-CO" dirty="0" smtClean="0"/>
              <a:t>de vestidos</a:t>
            </a:r>
            <a:r>
              <a:rPr lang="es-CO" dirty="0"/>
              <a:t>," y envió a sus siervos para que transportasen </a:t>
            </a:r>
            <a:r>
              <a:rPr lang="es-CO" dirty="0" smtClean="0"/>
              <a:t>ese tesoro</a:t>
            </a:r>
            <a:r>
              <a:rPr lang="es-CO" dirty="0"/>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9461"/>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259460"/>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273701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prst="slope"/>
          </a:sp3d>
        </p:spPr>
        <p:txBody>
          <a:bodyPr>
            <a:noAutofit/>
          </a:bodyPr>
          <a:lstStyle/>
          <a:p>
            <a:r>
              <a:rPr lang="es-CO" sz="3600" b="1" dirty="0" smtClean="0"/>
              <a:t>Giezi, a una mentira, agrega otra mentira, tratando de ocultar la verdad. </a:t>
            </a:r>
            <a:endParaRPr lang="es-CO" sz="3600" b="1" dirty="0"/>
          </a:p>
        </p:txBody>
      </p:sp>
      <p:sp>
        <p:nvSpPr>
          <p:cNvPr id="3" name="2 Marcador de contenido"/>
          <p:cNvSpPr>
            <a:spLocks noGrp="1"/>
          </p:cNvSpPr>
          <p:nvPr>
            <p:ph idx="1"/>
          </p:nvPr>
        </p:nvSpPr>
        <p:spPr>
          <a:xfrm>
            <a:off x="457200" y="1600200"/>
            <a:ext cx="8229600" cy="4997152"/>
          </a:xfrm>
          <a:solidFill>
            <a:schemeClr val="accent1">
              <a:lumMod val="20000"/>
              <a:lumOff val="80000"/>
            </a:schemeClr>
          </a:solidFill>
        </p:spPr>
        <p:txBody>
          <a:bodyPr>
            <a:normAutofit fontScale="70000" lnSpcReduction="20000"/>
          </a:bodyPr>
          <a:lstStyle/>
          <a:p>
            <a:pPr marL="0" indent="0">
              <a:buNone/>
            </a:pPr>
            <a:r>
              <a:rPr lang="es-CO" dirty="0" smtClean="0"/>
              <a:t>Versos 24-27. Al </a:t>
            </a:r>
            <a:r>
              <a:rPr lang="es-CO" dirty="0"/>
              <a:t>acercarse a la casa de Eliseo, Giezi despidió a </a:t>
            </a:r>
            <a:r>
              <a:rPr lang="es-CO" dirty="0" smtClean="0"/>
              <a:t>los criados </a:t>
            </a:r>
            <a:r>
              <a:rPr lang="es-CO" dirty="0"/>
              <a:t>y ocultó la plata y las prendas de ropa. </a:t>
            </a:r>
            <a:r>
              <a:rPr lang="es-CO" dirty="0" smtClean="0"/>
              <a:t>Hecho esto</a:t>
            </a:r>
            <a:r>
              <a:rPr lang="es-CO" dirty="0"/>
              <a:t>, "entró, y púsose delante de su señor;" </a:t>
            </a:r>
            <a:r>
              <a:rPr lang="es-CO" b="1" u="sng" dirty="0"/>
              <a:t>para </a:t>
            </a:r>
            <a:r>
              <a:rPr lang="es-CO" b="1" u="sng" dirty="0" smtClean="0"/>
              <a:t>evitar una </a:t>
            </a:r>
            <a:r>
              <a:rPr lang="es-CO" b="1" u="sng" dirty="0"/>
              <a:t>censura, profirió una segunda mentira</a:t>
            </a:r>
            <a:r>
              <a:rPr lang="es-CO" b="1" dirty="0"/>
              <a:t>.  </a:t>
            </a:r>
            <a:r>
              <a:rPr lang="es-CO" dirty="0" smtClean="0"/>
              <a:t>En </a:t>
            </a:r>
            <a:r>
              <a:rPr lang="es-CO" dirty="0"/>
              <a:t>respuesta </a:t>
            </a:r>
            <a:r>
              <a:rPr lang="es-CO" dirty="0" smtClean="0"/>
              <a:t>a la </a:t>
            </a:r>
            <a:r>
              <a:rPr lang="es-CO" dirty="0"/>
              <a:t>pregunta del profeta: "¿De dónde vienes?" </a:t>
            </a:r>
            <a:r>
              <a:rPr lang="es-CO" dirty="0" smtClean="0"/>
              <a:t>Giezi contestó</a:t>
            </a:r>
            <a:r>
              <a:rPr lang="es-CO" dirty="0"/>
              <a:t>: </a:t>
            </a:r>
            <a:r>
              <a:rPr lang="es-CO" dirty="0" smtClean="0"/>
              <a:t>"</a:t>
            </a:r>
            <a:r>
              <a:rPr lang="es-CO" b="1" u="sng" dirty="0" smtClean="0"/>
              <a:t>TU SIERVO NO HA IDO A NINGUNA PARTE</a:t>
            </a:r>
            <a:r>
              <a:rPr lang="es-CO" dirty="0" smtClean="0"/>
              <a:t>."</a:t>
            </a:r>
            <a:endParaRPr lang="es-CO" dirty="0"/>
          </a:p>
          <a:p>
            <a:endParaRPr lang="es-CO" dirty="0" smtClean="0"/>
          </a:p>
          <a:p>
            <a:r>
              <a:rPr lang="es-CO" sz="3400" dirty="0" smtClean="0"/>
              <a:t>La </a:t>
            </a:r>
            <a:r>
              <a:rPr lang="es-CO" sz="3400" dirty="0"/>
              <a:t>denuncia severa que oyó entonces demostró </a:t>
            </a:r>
            <a:r>
              <a:rPr lang="es-CO" sz="3400" dirty="0" smtClean="0"/>
              <a:t>que Eliseo </a:t>
            </a:r>
            <a:r>
              <a:rPr lang="es-CO" sz="3400" dirty="0"/>
              <a:t>lo sabía todo. Preguntó: "¿</a:t>
            </a:r>
            <a:r>
              <a:rPr lang="es-CO" sz="3400" b="1" dirty="0"/>
              <a:t>No fue también </a:t>
            </a:r>
            <a:r>
              <a:rPr lang="es-CO" sz="3400" b="1" dirty="0" smtClean="0"/>
              <a:t>mi corazón</a:t>
            </a:r>
            <a:r>
              <a:rPr lang="es-CO" sz="3400" b="1" dirty="0"/>
              <a:t>, cuando el hombre volvió de su carro a recibirte</a:t>
            </a:r>
            <a:r>
              <a:rPr lang="es-CO" sz="3400" dirty="0" smtClean="0"/>
              <a:t>? ¿</a:t>
            </a:r>
            <a:r>
              <a:rPr lang="es-CO" sz="3400" b="1" dirty="0"/>
              <a:t>es tiempo de tomar plata, y de tomar vestidos, </a:t>
            </a:r>
            <a:r>
              <a:rPr lang="es-CO" sz="3400" b="1" dirty="0" smtClean="0"/>
              <a:t>olivares, viñas</a:t>
            </a:r>
            <a:r>
              <a:rPr lang="es-CO" sz="3400" b="1" dirty="0"/>
              <a:t>, ovejas, bueyes, siervos y </a:t>
            </a:r>
            <a:r>
              <a:rPr lang="es-CO" sz="3400" b="1" dirty="0" smtClean="0"/>
              <a:t>siervas</a:t>
            </a:r>
            <a:r>
              <a:rPr lang="es-CO" sz="3400" dirty="0" smtClean="0"/>
              <a:t>? LA LEPRA DE NAAMÁN SE TE PEGARÁ A TI, Y A TU SIMIENTE PARA SIEMPRE."</a:t>
            </a:r>
            <a:endParaRPr lang="es-CO" sz="3400" dirty="0"/>
          </a:p>
          <a:p>
            <a:endParaRPr lang="es-CO" sz="3400" dirty="0" smtClean="0"/>
          </a:p>
          <a:p>
            <a:pPr marL="0" indent="0">
              <a:buNone/>
            </a:pPr>
            <a:r>
              <a:rPr lang="es-CO" sz="3400" dirty="0" smtClean="0"/>
              <a:t>La </a:t>
            </a:r>
            <a:r>
              <a:rPr lang="es-CO" sz="3400" dirty="0"/>
              <a:t>retribución alcanzó </a:t>
            </a:r>
            <a:r>
              <a:rPr lang="es-CO" sz="3400" b="1" u="sng" dirty="0"/>
              <a:t>prestamente al culpable</a:t>
            </a:r>
            <a:r>
              <a:rPr lang="es-CO" sz="3400" dirty="0"/>
              <a:t>. Salió de </a:t>
            </a:r>
            <a:r>
              <a:rPr lang="es-CO" sz="3400" dirty="0" smtClean="0"/>
              <a:t>la presencia </a:t>
            </a:r>
            <a:r>
              <a:rPr lang="es-CO" sz="3400" dirty="0"/>
              <a:t>de Eliseo </a:t>
            </a:r>
            <a:r>
              <a:rPr lang="es-CO" sz="3400" dirty="0" smtClean="0"/>
              <a:t>"LEPROSO, BLANCO COMO LA NIEVE. </a:t>
            </a:r>
            <a:endParaRPr lang="es-CO" sz="3400" dirty="0"/>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2656"/>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318133"/>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695010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050378"/>
            <a:ext cx="3816424" cy="4901260"/>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Almacenamiento de acceso secuencial"/>
          <p:cNvSpPr/>
          <p:nvPr/>
        </p:nvSpPr>
        <p:spPr>
          <a:xfrm>
            <a:off x="755576" y="1050378"/>
            <a:ext cx="3888432" cy="4901260"/>
          </a:xfrm>
          <a:prstGeom prst="flowChartMagneticTape">
            <a:avLst/>
          </a:prstGeom>
          <a:solidFill>
            <a:srgbClr val="002060"/>
          </a:solidFill>
          <a:scene3d>
            <a:camera prst="isometricOffAxis1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a:t>Aquí se cumple Gálatas 6:7: </a:t>
            </a:r>
            <a:endParaRPr lang="es-CO" sz="2800" b="1" dirty="0" smtClean="0"/>
          </a:p>
          <a:p>
            <a:pPr algn="ctr"/>
            <a:r>
              <a:rPr lang="es-CO" sz="2800" b="1" dirty="0" smtClean="0">
                <a:solidFill>
                  <a:srgbClr val="FFFF00"/>
                </a:solidFill>
              </a:rPr>
              <a:t>«</a:t>
            </a:r>
            <a:r>
              <a:rPr lang="es-CO" sz="2800" b="1" dirty="0">
                <a:solidFill>
                  <a:srgbClr val="FFFF00"/>
                </a:solidFill>
              </a:rPr>
              <a:t>No os engañéis, Dios no puede ser burlado; porque todo lo que el hombre sembrare, eso también </a:t>
            </a:r>
            <a:r>
              <a:rPr lang="es-CO" sz="2800" b="1" dirty="0" smtClean="0">
                <a:solidFill>
                  <a:srgbClr val="FFFF00"/>
                </a:solidFill>
              </a:rPr>
              <a:t>segará»</a:t>
            </a:r>
            <a:r>
              <a:rPr lang="es-CO" sz="2800" dirty="0" smtClean="0"/>
              <a:t>.</a:t>
            </a:r>
            <a:endParaRPr lang="es-CO" sz="2800" dirty="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7844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1398" y="165351"/>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Intercalar"/>
          <p:cNvSpPr/>
          <p:nvPr/>
        </p:nvSpPr>
        <p:spPr>
          <a:xfrm rot="5400000">
            <a:off x="4279708" y="-3373375"/>
            <a:ext cx="457200" cy="7560840"/>
          </a:xfrm>
          <a:prstGeom prst="flowChartCollat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921" y="6121651"/>
            <a:ext cx="7583487" cy="481013"/>
          </a:xfrm>
          <a:prstGeom prst="rect">
            <a:avLst/>
          </a:prstGeom>
          <a:solidFill>
            <a:schemeClr val="accent6">
              <a:lumMod val="75000"/>
            </a:schemeClr>
          </a:solidFill>
          <a:ln>
            <a:noFill/>
          </a:ln>
          <a:effectLst/>
        </p:spPr>
      </p:pic>
    </p:spTree>
    <p:extLst>
      <p:ext uri="{BB962C8B-B14F-4D97-AF65-F5344CB8AC3E}">
        <p14:creationId xmlns:p14="http://schemas.microsoft.com/office/powerpoint/2010/main" val="327172445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50000"/>
            </a:schemeClr>
          </a:solidFill>
          <a:effectLst>
            <a:glow rad="228600">
              <a:schemeClr val="accent2">
                <a:satMod val="175000"/>
                <a:alpha val="40000"/>
              </a:schemeClr>
            </a:glow>
          </a:effectLst>
          <a:scene3d>
            <a:camera prst="orthographicFront"/>
            <a:lightRig rig="threePt" dir="t"/>
          </a:scene3d>
          <a:sp3d>
            <a:bevelT prst="relaxedInset"/>
          </a:sp3d>
        </p:spPr>
        <p:txBody>
          <a:bodyPr>
            <a:noAutofit/>
          </a:bodyPr>
          <a:lstStyle/>
          <a:p>
            <a:r>
              <a:rPr lang="es-CO" sz="3600" dirty="0" smtClean="0">
                <a:latin typeface="Algerian" pitchFamily="82" charset="0"/>
              </a:rPr>
              <a:t>Una lección para nosotros hoy</a:t>
            </a:r>
            <a:endParaRPr lang="es-CO" sz="3600" dirty="0">
              <a:latin typeface="Algerian" pitchFamily="82" charset="0"/>
            </a:endParaRPr>
          </a:p>
        </p:txBody>
      </p:sp>
      <p:sp>
        <p:nvSpPr>
          <p:cNvPr id="3" name="2 Marcador de contenido"/>
          <p:cNvSpPr>
            <a:spLocks noGrp="1"/>
          </p:cNvSpPr>
          <p:nvPr>
            <p:ph idx="1"/>
          </p:nvPr>
        </p:nvSpPr>
        <p:spPr>
          <a:xfrm>
            <a:off x="457200" y="1600200"/>
            <a:ext cx="8229600" cy="5069160"/>
          </a:xfrm>
          <a:solidFill>
            <a:schemeClr val="accent1">
              <a:lumMod val="20000"/>
              <a:lumOff val="80000"/>
            </a:schemeClr>
          </a:solidFill>
        </p:spPr>
        <p:txBody>
          <a:bodyPr>
            <a:noAutofit/>
          </a:bodyPr>
          <a:lstStyle/>
          <a:p>
            <a:pPr marL="0" indent="0">
              <a:buNone/>
            </a:pPr>
            <a:r>
              <a:rPr lang="es-CO" sz="2400" dirty="0" smtClean="0"/>
              <a:t>Solemnes </a:t>
            </a:r>
            <a:r>
              <a:rPr lang="es-CO" sz="2400" dirty="0"/>
              <a:t>son las lecciones que enseña </a:t>
            </a:r>
            <a:r>
              <a:rPr lang="es-CO" sz="2400" dirty="0" smtClean="0"/>
              <a:t>lo experimentado </a:t>
            </a:r>
            <a:r>
              <a:rPr lang="es-CO" sz="2400" dirty="0"/>
              <a:t>por un hombre a quien habían </a:t>
            </a:r>
            <a:r>
              <a:rPr lang="es-CO" sz="2400" dirty="0" smtClean="0"/>
              <a:t>sido concedidos </a:t>
            </a:r>
            <a:r>
              <a:rPr lang="es-CO" sz="2400" dirty="0"/>
              <a:t>altos y santos privilegios. </a:t>
            </a:r>
            <a:endParaRPr lang="es-CO" sz="2400" dirty="0" smtClean="0"/>
          </a:p>
          <a:p>
            <a:pPr marL="400050" lvl="1" indent="0">
              <a:buNone/>
            </a:pPr>
            <a:endParaRPr lang="es-CO" sz="2000" dirty="0" smtClean="0"/>
          </a:p>
          <a:p>
            <a:pPr marL="400050" lvl="1" indent="0">
              <a:buNone/>
            </a:pPr>
            <a:r>
              <a:rPr lang="es-CO" sz="2000" b="1" dirty="0" smtClean="0">
                <a:solidFill>
                  <a:srgbClr val="FF0000"/>
                </a:solidFill>
              </a:rPr>
              <a:t>La </a:t>
            </a:r>
            <a:r>
              <a:rPr lang="es-CO" sz="2000" b="1" dirty="0">
                <a:solidFill>
                  <a:srgbClr val="FF0000"/>
                </a:solidFill>
              </a:rPr>
              <a:t>conducta </a:t>
            </a:r>
            <a:r>
              <a:rPr lang="es-CO" sz="2000" b="1" dirty="0" smtClean="0">
                <a:solidFill>
                  <a:srgbClr val="FF0000"/>
                </a:solidFill>
              </a:rPr>
              <a:t>de Giezi, quien conocía a Dios durante tantos años, fue </a:t>
            </a:r>
            <a:r>
              <a:rPr lang="es-CO" sz="2000" b="1" dirty="0">
                <a:solidFill>
                  <a:srgbClr val="FF0000"/>
                </a:solidFill>
              </a:rPr>
              <a:t>tal que podía resultar en piedra de tropiezo </a:t>
            </a:r>
            <a:r>
              <a:rPr lang="es-CO" sz="2000" b="1" dirty="0" smtClean="0">
                <a:solidFill>
                  <a:srgbClr val="FF0000"/>
                </a:solidFill>
              </a:rPr>
              <a:t>para Naamán</a:t>
            </a:r>
            <a:r>
              <a:rPr lang="es-CO" sz="2000" b="1" dirty="0">
                <a:solidFill>
                  <a:srgbClr val="FF0000"/>
                </a:solidFill>
              </a:rPr>
              <a:t>, sobre cuyo espíritu había resplandecido una </a:t>
            </a:r>
            <a:r>
              <a:rPr lang="es-CO" sz="2000" b="1" dirty="0" smtClean="0">
                <a:solidFill>
                  <a:srgbClr val="FF0000"/>
                </a:solidFill>
              </a:rPr>
              <a:t>luz admirable</a:t>
            </a:r>
            <a:r>
              <a:rPr lang="es-CO" sz="2000" b="1" dirty="0">
                <a:solidFill>
                  <a:srgbClr val="FF0000"/>
                </a:solidFill>
              </a:rPr>
              <a:t>, </a:t>
            </a:r>
            <a:r>
              <a:rPr lang="es-CO" sz="2000" b="1" dirty="0" smtClean="0">
                <a:solidFill>
                  <a:srgbClr val="FF0000"/>
                </a:solidFill>
              </a:rPr>
              <a:t>hacia poco tiempo, y </a:t>
            </a:r>
            <a:r>
              <a:rPr lang="es-CO" sz="2000" b="1" dirty="0">
                <a:solidFill>
                  <a:srgbClr val="FF0000"/>
                </a:solidFill>
              </a:rPr>
              <a:t>se hallaba favorablemente dispuesto </a:t>
            </a:r>
            <a:r>
              <a:rPr lang="es-CO" sz="2000" b="1" dirty="0" smtClean="0">
                <a:solidFill>
                  <a:srgbClr val="FF0000"/>
                </a:solidFill>
              </a:rPr>
              <a:t>para servir </a:t>
            </a:r>
            <a:r>
              <a:rPr lang="es-CO" sz="2000" b="1" dirty="0">
                <a:solidFill>
                  <a:srgbClr val="FF0000"/>
                </a:solidFill>
              </a:rPr>
              <a:t>al Dios viviente. </a:t>
            </a:r>
            <a:endParaRPr lang="es-CO" sz="2000" b="1" dirty="0" smtClean="0">
              <a:solidFill>
                <a:srgbClr val="FF0000"/>
              </a:solidFill>
            </a:endParaRPr>
          </a:p>
          <a:p>
            <a:pPr marL="0" indent="0">
              <a:buNone/>
            </a:pPr>
            <a:endParaRPr lang="es-CO" sz="2400" dirty="0" smtClean="0"/>
          </a:p>
          <a:p>
            <a:pPr marL="0" indent="0">
              <a:buNone/>
            </a:pPr>
            <a:r>
              <a:rPr lang="es-CO" sz="2400" dirty="0" smtClean="0"/>
              <a:t>El </a:t>
            </a:r>
            <a:r>
              <a:rPr lang="es-CO" sz="2400" dirty="0"/>
              <a:t>engaño practicado por Giezi </a:t>
            </a:r>
            <a:r>
              <a:rPr lang="es-CO" sz="2400" dirty="0" smtClean="0"/>
              <a:t>no tenía </a:t>
            </a:r>
            <a:r>
              <a:rPr lang="es-CO" sz="2400" dirty="0"/>
              <a:t>excusa. Hasta el día de su muerte </a:t>
            </a:r>
            <a:r>
              <a:rPr lang="es-CO" sz="2400" dirty="0" smtClean="0"/>
              <a:t>permaneció leproso</a:t>
            </a:r>
            <a:r>
              <a:rPr lang="es-CO" sz="2400" dirty="0"/>
              <a:t>, maldito de Dios y </a:t>
            </a:r>
            <a:r>
              <a:rPr lang="es-CO" sz="2400" dirty="0" smtClean="0"/>
              <a:t>rehuido </a:t>
            </a:r>
            <a:r>
              <a:rPr lang="es-CO" sz="2400" dirty="0"/>
              <a:t>por sus </a:t>
            </a:r>
            <a:r>
              <a:rPr lang="es-CO" sz="2400" dirty="0" smtClean="0"/>
              <a:t>semejantes. «</a:t>
            </a:r>
            <a:r>
              <a:rPr lang="es-CO" sz="2400" b="1" dirty="0" smtClean="0"/>
              <a:t>El </a:t>
            </a:r>
            <a:r>
              <a:rPr lang="es-CO" sz="2400" b="1" dirty="0"/>
              <a:t>testigo falso no quedará sin castigo; y el que </a:t>
            </a:r>
            <a:r>
              <a:rPr lang="es-CO" sz="2400" b="1" dirty="0" smtClean="0"/>
              <a:t>habla mentiras </a:t>
            </a:r>
            <a:r>
              <a:rPr lang="es-CO" sz="2400" b="1" dirty="0"/>
              <a:t>no escapará</a:t>
            </a:r>
            <a:r>
              <a:rPr lang="es-CO" sz="2400" dirty="0" smtClean="0"/>
              <a:t>.» </a:t>
            </a:r>
            <a:r>
              <a:rPr lang="es-CO" sz="2400" b="1" u="sng" dirty="0" smtClean="0"/>
              <a:t>Dice (Prov</a:t>
            </a:r>
            <a:r>
              <a:rPr lang="es-CO" sz="2400" b="1" u="sng" dirty="0"/>
              <a:t>. 19: 5</a:t>
            </a:r>
            <a:r>
              <a:rPr lang="es-CO" sz="2400" b="1" u="sng" dirty="0" smtClean="0"/>
              <a:t>.)</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272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2820" y="21272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571718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bg2">
              <a:lumMod val="90000"/>
            </a:schemeClr>
          </a:solidFill>
        </p:spPr>
        <p:txBody>
          <a:bodyPr>
            <a:normAutofit fontScale="85000" lnSpcReduction="10000"/>
          </a:bodyPr>
          <a:lstStyle/>
          <a:p>
            <a:pPr marL="0" indent="0">
              <a:buNone/>
            </a:pPr>
            <a:r>
              <a:rPr lang="es-CO" dirty="0" smtClean="0"/>
              <a:t>Los </a:t>
            </a:r>
            <a:r>
              <a:rPr lang="es-CO" dirty="0"/>
              <a:t>hombres pueden pensar que ocultarán sus malas acciones a los ojos humanos; pero no pueden engañar a Dios. </a:t>
            </a:r>
            <a:r>
              <a:rPr lang="es-CO" b="1" u="sng" dirty="0" smtClean="0"/>
              <a:t>Heb</a:t>
            </a:r>
            <a:r>
              <a:rPr lang="es-CO" b="1" u="sng" dirty="0"/>
              <a:t>. 4: </a:t>
            </a:r>
            <a:r>
              <a:rPr lang="es-CO" b="1" u="sng" dirty="0" smtClean="0"/>
              <a:t>13</a:t>
            </a:r>
            <a:r>
              <a:rPr lang="es-CO" dirty="0" smtClean="0"/>
              <a:t>, dice:  "</a:t>
            </a:r>
            <a:r>
              <a:rPr lang="es-CO" b="1" dirty="0" smtClean="0"/>
              <a:t>Todas </a:t>
            </a:r>
            <a:r>
              <a:rPr lang="es-CO" b="1" dirty="0"/>
              <a:t>las cosas están desnudas y abiertas a los ojos de aquel a quien tenemos que dar cuenta</a:t>
            </a:r>
            <a:r>
              <a:rPr lang="es-CO" dirty="0"/>
              <a:t>." </a:t>
            </a:r>
            <a:endParaRPr lang="es-CO" dirty="0" smtClean="0"/>
          </a:p>
          <a:p>
            <a:pPr marL="400050" lvl="1" indent="0">
              <a:buNone/>
            </a:pPr>
            <a:r>
              <a:rPr lang="es-CO" b="1" dirty="0" smtClean="0">
                <a:solidFill>
                  <a:srgbClr val="FF0000"/>
                </a:solidFill>
              </a:rPr>
              <a:t>Giezi </a:t>
            </a:r>
            <a:r>
              <a:rPr lang="es-CO" b="1" dirty="0">
                <a:solidFill>
                  <a:srgbClr val="FF0000"/>
                </a:solidFill>
              </a:rPr>
              <a:t>creyó engañar a Eliseo, </a:t>
            </a:r>
            <a:r>
              <a:rPr lang="es-CO" b="1" dirty="0">
                <a:solidFill>
                  <a:srgbClr val="0070C0"/>
                </a:solidFill>
              </a:rPr>
              <a:t>pero Dios reveló al profeta las palabras que su siervo había dirigido a Naamán, así como cada detalle de la escena transcurrida entre los dos hombres</a:t>
            </a:r>
            <a:r>
              <a:rPr lang="es-CO" b="1" dirty="0">
                <a:solidFill>
                  <a:srgbClr val="FF0000"/>
                </a:solidFill>
              </a:rPr>
              <a:t>, </a:t>
            </a:r>
            <a:r>
              <a:rPr lang="es-CO" b="1" u="sng" dirty="0">
                <a:solidFill>
                  <a:srgbClr val="FF0000"/>
                </a:solidFill>
              </a:rPr>
              <a:t>la verdad es de Dios</a:t>
            </a:r>
            <a:r>
              <a:rPr lang="es-CO" b="1" dirty="0">
                <a:solidFill>
                  <a:srgbClr val="FF0000"/>
                </a:solidFill>
              </a:rPr>
              <a:t>; </a:t>
            </a:r>
            <a:r>
              <a:rPr lang="es-CO" b="1" u="sng" dirty="0">
                <a:solidFill>
                  <a:srgbClr val="FF0000"/>
                </a:solidFill>
              </a:rPr>
              <a:t>el engaño en sus miles de formas  proviene de Satanás</a:t>
            </a:r>
            <a:r>
              <a:rPr lang="es-CO" b="1" dirty="0">
                <a:solidFill>
                  <a:srgbClr val="FF0000"/>
                </a:solidFill>
              </a:rPr>
              <a:t>; y </a:t>
            </a:r>
            <a:r>
              <a:rPr lang="es-CO" b="1" dirty="0">
                <a:solidFill>
                  <a:srgbClr val="0070C0"/>
                </a:solidFill>
              </a:rPr>
              <a:t>quienquiera que se desvíe de la línea recta de la verdad, se entrega al poder del maligno</a:t>
            </a:r>
            <a:r>
              <a:rPr lang="es-CO" b="1" dirty="0">
                <a:solidFill>
                  <a:srgbClr val="FF0000"/>
                </a:solidFill>
              </a:rPr>
              <a:t>.</a:t>
            </a:r>
          </a:p>
          <a:p>
            <a:pPr marL="0" indent="0">
              <a:buNone/>
            </a:pPr>
            <a:r>
              <a:rPr lang="es-CO" dirty="0"/>
              <a:t>Los que han aprendido de Cristo seguirán el consejo del apóstol: "</a:t>
            </a:r>
            <a:r>
              <a:rPr lang="es-CO" b="1" dirty="0"/>
              <a:t>No comuniquéis con las obras infructuosas de las tinieblas." </a:t>
            </a:r>
            <a:r>
              <a:rPr lang="es-CO" b="1" u="sng" dirty="0"/>
              <a:t>(Efe. 5: 11</a:t>
            </a:r>
            <a:r>
              <a:rPr lang="es-CO" b="1" u="sng" dirty="0" smtClean="0"/>
              <a:t>.)</a:t>
            </a:r>
            <a:r>
              <a:rPr lang="es-CO" b="1" dirty="0" smtClean="0"/>
              <a:t>. </a:t>
            </a:r>
            <a:r>
              <a:rPr lang="es-CO" dirty="0"/>
              <a:t>Tanto en sus palabras como en </a:t>
            </a:r>
            <a:r>
              <a:rPr lang="es-CO" dirty="0" smtClean="0"/>
              <a:t>su vida</a:t>
            </a:r>
            <a:r>
              <a:rPr lang="es-CO" dirty="0"/>
              <a:t>, serán sencillos, sinceros y veraces; porque se están preparando para alternar con los santos en cuyas "</a:t>
            </a:r>
            <a:r>
              <a:rPr lang="es-CO" b="1" dirty="0"/>
              <a:t>bocas no ha sido hallado engaño</a:t>
            </a:r>
            <a:r>
              <a:rPr lang="es-CO" dirty="0"/>
              <a:t>." </a:t>
            </a:r>
            <a:r>
              <a:rPr lang="es-CO" b="1" u="sng" dirty="0" smtClean="0"/>
              <a:t>(</a:t>
            </a:r>
            <a:r>
              <a:rPr lang="es-CO" b="1" u="sng" dirty="0" smtClean="0"/>
              <a:t>Apoc</a:t>
            </a:r>
            <a:r>
              <a:rPr lang="es-CO" b="1" u="sng" dirty="0" smtClean="0"/>
              <a:t>. </a:t>
            </a:r>
            <a:r>
              <a:rPr lang="es-CO" b="1" u="sng" dirty="0"/>
              <a:t>14: 5.)</a:t>
            </a:r>
          </a:p>
          <a:p>
            <a:endParaRPr lang="es-CO" b="1" u="sng" dirty="0"/>
          </a:p>
          <a:p>
            <a:endParaRPr lang="es-CO"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3947"/>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233946"/>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180510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ipe(down)">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50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a:bodyPr>
          <a:lstStyle/>
          <a:p>
            <a:r>
              <a:rPr lang="es-CO" sz="5400" b="1" dirty="0" smtClean="0"/>
              <a:t>Un ejemplo para imitar</a:t>
            </a:r>
            <a:endParaRPr lang="es-CO" sz="5400" b="1" dirty="0"/>
          </a:p>
        </p:txBody>
      </p:sp>
      <p:sp>
        <p:nvSpPr>
          <p:cNvPr id="3" name="2 Marcador de contenido"/>
          <p:cNvSpPr>
            <a:spLocks noGrp="1"/>
          </p:cNvSpPr>
          <p:nvPr>
            <p:ph idx="1"/>
          </p:nvPr>
        </p:nvSpPr>
        <p:spPr>
          <a:xfrm>
            <a:off x="457200" y="1600200"/>
            <a:ext cx="8229600" cy="4781551"/>
          </a:xfrm>
          <a:solidFill>
            <a:schemeClr val="accent1">
              <a:lumMod val="20000"/>
              <a:lumOff val="80000"/>
            </a:schemeClr>
          </a:solidFill>
        </p:spPr>
        <p:txBody>
          <a:bodyPr>
            <a:normAutofit fontScale="77500" lnSpcReduction="20000"/>
          </a:bodyPr>
          <a:lstStyle/>
          <a:p>
            <a:pPr marL="0" indent="0">
              <a:buNone/>
            </a:pPr>
            <a:r>
              <a:rPr lang="es-CO" dirty="0" smtClean="0">
                <a:solidFill>
                  <a:srgbClr val="FF0000"/>
                </a:solidFill>
              </a:rPr>
              <a:t>Siglos </a:t>
            </a:r>
            <a:r>
              <a:rPr lang="es-CO" dirty="0">
                <a:solidFill>
                  <a:srgbClr val="FF0000"/>
                </a:solidFill>
              </a:rPr>
              <a:t>después que Naamán regresara a su hogar </a:t>
            </a:r>
            <a:r>
              <a:rPr lang="es-CO" dirty="0" smtClean="0">
                <a:solidFill>
                  <a:srgbClr val="FF0000"/>
                </a:solidFill>
              </a:rPr>
              <a:t>en Siria</a:t>
            </a:r>
            <a:r>
              <a:rPr lang="es-CO" dirty="0">
                <a:solidFill>
                  <a:srgbClr val="FF0000"/>
                </a:solidFill>
              </a:rPr>
              <a:t>, con el cuerpo curado y el espíritu convertido, su </a:t>
            </a:r>
            <a:r>
              <a:rPr lang="es-CO" dirty="0" smtClean="0">
                <a:solidFill>
                  <a:srgbClr val="FF0000"/>
                </a:solidFill>
              </a:rPr>
              <a:t>fe admirable </a:t>
            </a:r>
            <a:r>
              <a:rPr lang="es-CO" dirty="0">
                <a:solidFill>
                  <a:srgbClr val="FF0000"/>
                </a:solidFill>
              </a:rPr>
              <a:t>fue mencionada y elogiada por el Salvador </a:t>
            </a:r>
            <a:r>
              <a:rPr lang="es-CO" dirty="0" smtClean="0">
                <a:solidFill>
                  <a:srgbClr val="FF0000"/>
                </a:solidFill>
              </a:rPr>
              <a:t>como lección </a:t>
            </a:r>
            <a:r>
              <a:rPr lang="es-CO" dirty="0">
                <a:solidFill>
                  <a:srgbClr val="FF0000"/>
                </a:solidFill>
              </a:rPr>
              <a:t>objetiva para todos los que dicen servir a </a:t>
            </a:r>
            <a:r>
              <a:rPr lang="es-CO" dirty="0" smtClean="0">
                <a:solidFill>
                  <a:srgbClr val="FF0000"/>
                </a:solidFill>
              </a:rPr>
              <a:t>Dios. </a:t>
            </a:r>
          </a:p>
          <a:p>
            <a:pPr marL="400050" lvl="1" indent="0">
              <a:buNone/>
            </a:pPr>
            <a:r>
              <a:rPr lang="es-CO" dirty="0" smtClean="0"/>
              <a:t>Declaró </a:t>
            </a:r>
            <a:r>
              <a:rPr lang="es-CO" dirty="0"/>
              <a:t>el Salvador: "</a:t>
            </a:r>
            <a:r>
              <a:rPr lang="es-CO" b="1" dirty="0"/>
              <a:t>Y muchos leprosos había en </a:t>
            </a:r>
            <a:r>
              <a:rPr lang="es-CO" b="1" dirty="0" smtClean="0"/>
              <a:t>Israel en </a:t>
            </a:r>
            <a:r>
              <a:rPr lang="es-CO" b="1" dirty="0"/>
              <a:t>tiempo del profeta Eliseo; mas ninguno de ellos </a:t>
            </a:r>
            <a:r>
              <a:rPr lang="es-CO" b="1" dirty="0" smtClean="0"/>
              <a:t>fue limpio</a:t>
            </a:r>
            <a:r>
              <a:rPr lang="es-CO" b="1" dirty="0"/>
              <a:t>, sino Naamán el Siro.</a:t>
            </a:r>
            <a:r>
              <a:rPr lang="es-CO" dirty="0"/>
              <a:t>" </a:t>
            </a:r>
            <a:r>
              <a:rPr lang="es-CO" b="1" u="sng" dirty="0"/>
              <a:t>(Luc. 4: 27</a:t>
            </a:r>
            <a:r>
              <a:rPr lang="es-CO" b="1" u="sng" dirty="0" smtClean="0"/>
              <a:t>.).</a:t>
            </a:r>
          </a:p>
          <a:p>
            <a:pPr marL="0" indent="0">
              <a:buNone/>
            </a:pPr>
            <a:r>
              <a:rPr lang="es-CO" dirty="0" smtClean="0"/>
              <a:t> </a:t>
            </a:r>
            <a:r>
              <a:rPr lang="es-CO" dirty="0">
                <a:solidFill>
                  <a:srgbClr val="FF0000"/>
                </a:solidFill>
              </a:rPr>
              <a:t>Dios pasó </a:t>
            </a:r>
            <a:r>
              <a:rPr lang="es-CO" dirty="0" smtClean="0">
                <a:solidFill>
                  <a:srgbClr val="FF0000"/>
                </a:solidFill>
              </a:rPr>
              <a:t>por alto </a:t>
            </a:r>
            <a:r>
              <a:rPr lang="es-CO" dirty="0">
                <a:solidFill>
                  <a:srgbClr val="FF0000"/>
                </a:solidFill>
              </a:rPr>
              <a:t>a los muchos leprosos que había en Israel, porque </a:t>
            </a:r>
            <a:r>
              <a:rPr lang="es-CO" dirty="0" smtClean="0">
                <a:solidFill>
                  <a:srgbClr val="FF0000"/>
                </a:solidFill>
              </a:rPr>
              <a:t>su incredulidad </a:t>
            </a:r>
            <a:r>
              <a:rPr lang="es-CO" dirty="0">
                <a:solidFill>
                  <a:srgbClr val="FF0000"/>
                </a:solidFill>
              </a:rPr>
              <a:t>les cerraba la puerta del bien. Un </a:t>
            </a:r>
            <a:r>
              <a:rPr lang="es-CO" dirty="0" smtClean="0">
                <a:solidFill>
                  <a:srgbClr val="FF0000"/>
                </a:solidFill>
              </a:rPr>
              <a:t>noble pagano </a:t>
            </a:r>
            <a:r>
              <a:rPr lang="es-CO" dirty="0">
                <a:solidFill>
                  <a:srgbClr val="FF0000"/>
                </a:solidFill>
              </a:rPr>
              <a:t>que había sido fiel a sus convicciones relativas a </a:t>
            </a:r>
            <a:r>
              <a:rPr lang="es-CO" dirty="0" smtClean="0">
                <a:solidFill>
                  <a:srgbClr val="FF0000"/>
                </a:solidFill>
              </a:rPr>
              <a:t>la justicia</a:t>
            </a:r>
            <a:r>
              <a:rPr lang="es-CO" dirty="0">
                <a:solidFill>
                  <a:srgbClr val="FF0000"/>
                </a:solidFill>
              </a:rPr>
              <a:t>, y sentía su necesidad de ayuda, fue a los ojos </a:t>
            </a:r>
            <a:r>
              <a:rPr lang="es-CO" dirty="0" smtClean="0">
                <a:solidFill>
                  <a:srgbClr val="FF0000"/>
                </a:solidFill>
              </a:rPr>
              <a:t>de Dios </a:t>
            </a:r>
            <a:r>
              <a:rPr lang="es-CO" dirty="0">
                <a:solidFill>
                  <a:srgbClr val="FF0000"/>
                </a:solidFill>
              </a:rPr>
              <a:t>más digno de su bendición que los afligidos de </a:t>
            </a:r>
            <a:r>
              <a:rPr lang="es-CO" dirty="0" smtClean="0">
                <a:solidFill>
                  <a:srgbClr val="FF0000"/>
                </a:solidFill>
              </a:rPr>
              <a:t>Israel, que </a:t>
            </a:r>
            <a:r>
              <a:rPr lang="es-CO" dirty="0">
                <a:solidFill>
                  <a:srgbClr val="FF0000"/>
                </a:solidFill>
              </a:rPr>
              <a:t>habían despreciado los privilegios que Dios les </a:t>
            </a:r>
            <a:r>
              <a:rPr lang="es-CO" dirty="0" smtClean="0">
                <a:solidFill>
                  <a:srgbClr val="FF0000"/>
                </a:solidFill>
              </a:rPr>
              <a:t>había dado</a:t>
            </a:r>
            <a:r>
              <a:rPr lang="es-CO" dirty="0">
                <a:solidFill>
                  <a:srgbClr val="FF0000"/>
                </a:solidFill>
              </a:rPr>
              <a:t>. Dios obra en pro de aquellos que aprecian </a:t>
            </a:r>
            <a:r>
              <a:rPr lang="es-CO" dirty="0" smtClean="0">
                <a:solidFill>
                  <a:srgbClr val="FF0000"/>
                </a:solidFill>
              </a:rPr>
              <a:t>sus favores </a:t>
            </a:r>
            <a:r>
              <a:rPr lang="es-CO" dirty="0">
                <a:solidFill>
                  <a:srgbClr val="FF0000"/>
                </a:solidFill>
              </a:rPr>
              <a:t>y responden a la luz que les ha dado el Cielo</a:t>
            </a:r>
            <a:r>
              <a:rPr lang="es-CO" dirty="0" smtClean="0">
                <a:solidFill>
                  <a:srgbClr val="FF0000"/>
                </a:solidFill>
              </a:rPr>
              <a:t>.</a:t>
            </a:r>
            <a:endParaRPr lang="es-CO" dirty="0">
              <a:solidFill>
                <a:srgbClr val="FF000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26" y="21272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246684"/>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33874" y="2659436"/>
            <a:ext cx="476250" cy="7920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779967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10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052736"/>
            <a:ext cx="8229600" cy="4525963"/>
          </a:xfrm>
          <a:solidFill>
            <a:srgbClr val="002060"/>
          </a:solidFill>
        </p:spPr>
        <p:txBody>
          <a:bodyPr/>
          <a:lstStyle/>
          <a:p>
            <a:pPr marL="0" indent="0" algn="ctr">
              <a:buNone/>
            </a:pPr>
            <a:r>
              <a:rPr lang="es-CO" dirty="0">
                <a:solidFill>
                  <a:srgbClr val="FFFF00"/>
                </a:solidFill>
              </a:rPr>
              <a:t>El punto es que los leprosos de Israel eran demasiado orgullosos para humillarse a si mismos delante del Señor como Naamán finalmente lo hizo. </a:t>
            </a:r>
            <a:endParaRPr lang="es-CO" dirty="0" smtClean="0">
              <a:solidFill>
                <a:srgbClr val="FFFF00"/>
              </a:solidFill>
            </a:endParaRPr>
          </a:p>
          <a:p>
            <a:pPr marL="0" indent="0" algn="ctr">
              <a:buNone/>
            </a:pPr>
            <a:r>
              <a:rPr lang="es-CO" dirty="0" smtClean="0">
                <a:solidFill>
                  <a:srgbClr val="FFFF00"/>
                </a:solidFill>
              </a:rPr>
              <a:t>Con </a:t>
            </a:r>
            <a:r>
              <a:rPr lang="es-CO" dirty="0">
                <a:solidFill>
                  <a:srgbClr val="FFFF00"/>
                </a:solidFill>
              </a:rPr>
              <a:t>este ejemplo, Jesús les advertía que si ellos no lo recibían, Él los dejaría por aquellos fuera de la nación de Israel, como Naamán, quien estuvo dispuesto a recibirle.</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2724"/>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21272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938280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97116"/>
          </a:xfrm>
          <a:solidFill>
            <a:schemeClr val="accent1">
              <a:lumMod val="20000"/>
              <a:lumOff val="80000"/>
            </a:schemeClr>
          </a:solidFill>
        </p:spPr>
        <p:txBody>
          <a:bodyPr>
            <a:normAutofit fontScale="85000" lnSpcReduction="20000"/>
          </a:bodyPr>
          <a:lstStyle/>
          <a:p>
            <a:pPr marL="0" indent="0" algn="ctr">
              <a:buNone/>
            </a:pPr>
            <a:r>
              <a:rPr lang="es-CO" dirty="0"/>
              <a:t>En todos los países hay ahora personas sinceras de corazón, sobre las cuales brilla la luz del cielo. Si perseveran con fidelidad en lo que comprenden como deber suyo, recibirán más luz, hasta que, como Naamán antiguamente, se vean constreñidas a reconocer que "</a:t>
            </a:r>
            <a:r>
              <a:rPr lang="es-CO" b="1" dirty="0"/>
              <a:t>no hay Dios en toda la tierra,</a:t>
            </a:r>
            <a:r>
              <a:rPr lang="es-CO" dirty="0"/>
              <a:t>" excepto el Dios vivo, el Creador.</a:t>
            </a:r>
          </a:p>
          <a:p>
            <a:pPr marL="0" indent="0" algn="ctr">
              <a:buNone/>
            </a:pPr>
            <a:r>
              <a:rPr lang="es-CO" dirty="0">
                <a:solidFill>
                  <a:srgbClr val="FF0000"/>
                </a:solidFill>
              </a:rPr>
              <a:t>A toda alma sincera "</a:t>
            </a:r>
            <a:r>
              <a:rPr lang="es-CO" b="1" dirty="0">
                <a:solidFill>
                  <a:srgbClr val="FF0000"/>
                </a:solidFill>
              </a:rPr>
              <a:t>que anda en tinieblas y carece de luz,</a:t>
            </a:r>
            <a:r>
              <a:rPr lang="es-CO" dirty="0">
                <a:solidFill>
                  <a:srgbClr val="FF0000"/>
                </a:solidFill>
              </a:rPr>
              <a:t>" se da la invitación: </a:t>
            </a:r>
            <a:r>
              <a:rPr lang="es-CO" dirty="0" smtClean="0">
                <a:solidFill>
                  <a:srgbClr val="FF0000"/>
                </a:solidFill>
              </a:rPr>
              <a:t>«</a:t>
            </a:r>
            <a:r>
              <a:rPr lang="es-CO" b="1" dirty="0" smtClean="0">
                <a:solidFill>
                  <a:srgbClr val="FF0000"/>
                </a:solidFill>
              </a:rPr>
              <a:t>Confíe </a:t>
            </a:r>
            <a:r>
              <a:rPr lang="es-CO" b="1" dirty="0">
                <a:solidFill>
                  <a:srgbClr val="FF0000"/>
                </a:solidFill>
              </a:rPr>
              <a:t>en el nombre de Jehová, y apóyese en su </a:t>
            </a:r>
            <a:r>
              <a:rPr lang="es-CO" b="1" dirty="0" smtClean="0">
                <a:solidFill>
                  <a:srgbClr val="FF0000"/>
                </a:solidFill>
              </a:rPr>
              <a:t>Dios</a:t>
            </a:r>
            <a:r>
              <a:rPr lang="es-CO" dirty="0" smtClean="0">
                <a:solidFill>
                  <a:srgbClr val="FF0000"/>
                </a:solidFill>
              </a:rPr>
              <a:t>».</a:t>
            </a:r>
            <a:endParaRPr lang="es-CO" dirty="0">
              <a:solidFill>
                <a:srgbClr val="FF0000"/>
              </a:solidFill>
            </a:endParaRPr>
          </a:p>
          <a:p>
            <a:pPr marL="0" indent="0" algn="ctr">
              <a:buNone/>
            </a:pPr>
            <a:r>
              <a:rPr lang="es-CO" dirty="0" smtClean="0"/>
              <a:t>"</a:t>
            </a:r>
            <a:r>
              <a:rPr lang="es-CO" b="1" dirty="0"/>
              <a:t>Porque nunca jamás oyeron los hombres, ni con los oídos percibieron, ni ojo de nadie ha visto, fuera de ti, oh Dios, las cosas que hará el Señor por aquel que le espera. Sales al encuentro del que se regocija en obrar justicia, de los que en tus caminos se acuerdan de ti</a:t>
            </a:r>
            <a:r>
              <a:rPr lang="es-CO" dirty="0"/>
              <a:t>." </a:t>
            </a:r>
            <a:r>
              <a:rPr lang="es-CO" dirty="0" smtClean="0"/>
              <a:t>Ver </a:t>
            </a:r>
            <a:r>
              <a:rPr lang="es-CO" b="1" u="sng" dirty="0" smtClean="0"/>
              <a:t>(Isa</a:t>
            </a:r>
            <a:r>
              <a:rPr lang="es-CO" b="1" u="sng" dirty="0"/>
              <a:t>. 50: 10; 64: 4, </a:t>
            </a:r>
            <a:r>
              <a:rPr lang="es-CO" b="1" u="sng" dirty="0" smtClean="0"/>
              <a:t>5)</a:t>
            </a:r>
            <a:r>
              <a:rPr lang="es-CO" dirty="0" smtClean="0"/>
              <a:t>.</a:t>
            </a:r>
            <a:endParaRPr lang="es-CO" dirty="0"/>
          </a:p>
          <a:p>
            <a:endParaRPr lang="es-CO"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272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21272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33876" y="-3702874"/>
            <a:ext cx="476250" cy="7920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6173788"/>
            <a:ext cx="792088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202479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50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a:bodyPr>
          <a:lstStyle/>
          <a:p>
            <a:r>
              <a:rPr lang="es-CO" sz="4800" b="1" dirty="0" smtClean="0"/>
              <a:t>Para reflexionar</a:t>
            </a:r>
            <a:endParaRPr lang="es-CO" sz="4800" b="1" dirty="0"/>
          </a:p>
        </p:txBody>
      </p:sp>
      <p:sp>
        <p:nvSpPr>
          <p:cNvPr id="3" name="2 Marcador de contenido"/>
          <p:cNvSpPr>
            <a:spLocks noGrp="1"/>
          </p:cNvSpPr>
          <p:nvPr>
            <p:ph idx="1"/>
          </p:nvPr>
        </p:nvSpPr>
        <p:spPr>
          <a:xfrm>
            <a:off x="457200" y="1600200"/>
            <a:ext cx="8229600" cy="4853136"/>
          </a:xfrm>
          <a:solidFill>
            <a:schemeClr val="accent3">
              <a:lumMod val="40000"/>
              <a:lumOff val="60000"/>
            </a:schemeClr>
          </a:solidFill>
        </p:spPr>
        <p:txBody>
          <a:bodyPr>
            <a:normAutofit fontScale="77500" lnSpcReduction="20000"/>
          </a:bodyPr>
          <a:lstStyle/>
          <a:p>
            <a:pPr marL="0" indent="0" algn="ctr">
              <a:buNone/>
            </a:pPr>
            <a:r>
              <a:rPr lang="es-CO" sz="3600" b="1" dirty="0" smtClean="0"/>
              <a:t>¿</a:t>
            </a:r>
            <a:r>
              <a:rPr lang="es-CO" sz="3600" b="1" dirty="0"/>
              <a:t>Qué </a:t>
            </a:r>
            <a:r>
              <a:rPr lang="es-CO" sz="3600" b="1" dirty="0" smtClean="0"/>
              <a:t>tipo de </a:t>
            </a:r>
            <a:r>
              <a:rPr lang="es-CO" sz="3600" b="1" dirty="0"/>
              <a:t>carácter ves en </a:t>
            </a:r>
            <a:r>
              <a:rPr lang="es-CO" sz="3600" b="1" dirty="0" smtClean="0"/>
              <a:t>los personajes involucrados en esta historia?</a:t>
            </a:r>
          </a:p>
          <a:p>
            <a:pPr marL="0" indent="0">
              <a:buNone/>
            </a:pPr>
            <a:r>
              <a:rPr lang="es-CO" sz="3600" b="1" dirty="0" smtClean="0"/>
              <a:t>1</a:t>
            </a:r>
            <a:r>
              <a:rPr lang="es-CO" dirty="0" smtClean="0"/>
              <a:t>). </a:t>
            </a:r>
            <a:r>
              <a:rPr lang="es-CO" sz="3400" b="1" u="sng" dirty="0" smtClean="0"/>
              <a:t>La </a:t>
            </a:r>
            <a:r>
              <a:rPr lang="es-CO" sz="3400" b="1" u="sng" dirty="0"/>
              <a:t>sierva de la esposa de Naamán</a:t>
            </a:r>
            <a:r>
              <a:rPr lang="es-CO" dirty="0" smtClean="0"/>
              <a:t>: Aunque era esclava, amaba a sus amos, y trataba de hacerles el bien</a:t>
            </a:r>
            <a:r>
              <a:rPr lang="es-CO" dirty="0"/>
              <a:t>. ¿</a:t>
            </a:r>
            <a:r>
              <a:rPr lang="es-CO" b="1" dirty="0">
                <a:solidFill>
                  <a:srgbClr val="FF0000"/>
                </a:solidFill>
              </a:rPr>
              <a:t>Qué tipo de influencia de carácter esta joven poseía que causaría que hombres de tanta influencia creyesen en su testimonio</a:t>
            </a:r>
            <a:r>
              <a:rPr lang="es-CO" dirty="0" smtClean="0"/>
              <a:t>? Sirvió como puente para conducir a su amo al profeta Eliseo.</a:t>
            </a:r>
          </a:p>
          <a:p>
            <a:pPr marL="0" indent="0">
              <a:buNone/>
            </a:pPr>
            <a:endParaRPr lang="es-CO" dirty="0" smtClean="0"/>
          </a:p>
          <a:p>
            <a:pPr marL="0" indent="0">
              <a:buNone/>
            </a:pPr>
            <a:r>
              <a:rPr lang="es-CO" sz="3600" b="1" dirty="0" smtClean="0"/>
              <a:t>2</a:t>
            </a:r>
            <a:r>
              <a:rPr lang="es-CO" dirty="0" smtClean="0"/>
              <a:t>). </a:t>
            </a:r>
            <a:r>
              <a:rPr lang="es-CO" b="1" u="sng" dirty="0" smtClean="0"/>
              <a:t>Naamán</a:t>
            </a:r>
            <a:r>
              <a:rPr lang="es-CO" dirty="0"/>
              <a:t>:</a:t>
            </a:r>
            <a:r>
              <a:rPr lang="es-CO" dirty="0" smtClean="0"/>
              <a:t> Vanagloria </a:t>
            </a:r>
            <a:r>
              <a:rPr lang="es-CO" dirty="0"/>
              <a:t>(orgullo, soberbia</a:t>
            </a:r>
            <a:r>
              <a:rPr lang="es-CO" dirty="0" smtClean="0"/>
              <a:t>). Casi le echa a perder la oportunidad de ser sano de </a:t>
            </a:r>
            <a:r>
              <a:rPr lang="es-CO" dirty="0"/>
              <a:t>su </a:t>
            </a:r>
            <a:r>
              <a:rPr lang="es-CO" dirty="0" smtClean="0"/>
              <a:t>lepra. El </a:t>
            </a:r>
            <a:r>
              <a:rPr lang="es-CO" dirty="0"/>
              <a:t>era un hombre muy influyente.  Acostumbrado a dar ordenes en vez de tomarlas.  Pero cuando descubrió que desesperadamente tenía un problema que no podía resolver,  estaba abierto a cualquier clase de consejo</a:t>
            </a:r>
            <a:r>
              <a:rPr lang="es-CO" dirty="0" smtClean="0"/>
              <a:t>..</a:t>
            </a:r>
            <a:endParaRPr lang="es-CO"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5813"/>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245813"/>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82791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2000"/>
                                        <p:tgtEl>
                                          <p:spTgt spid="3">
                                            <p:txEl>
                                              <p:pRg st="3" end="3"/>
                                            </p:txEl>
                                          </p:spTgt>
                                        </p:tgtEl>
                                      </p:cBhvr>
                                    </p:animEffect>
                                    <p:anim calcmode="lin" valueType="num">
                                      <p:cBhvr>
                                        <p:cTn id="15"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40000"/>
              <a:lumOff val="60000"/>
            </a:schemeClr>
          </a:solidFill>
        </p:spPr>
        <p:txBody>
          <a:bodyPr>
            <a:normAutofit fontScale="92500"/>
          </a:bodyPr>
          <a:lstStyle/>
          <a:p>
            <a:pPr marL="0" indent="0">
              <a:buNone/>
            </a:pPr>
            <a:r>
              <a:rPr lang="es-CO" sz="3500" b="1" dirty="0"/>
              <a:t>3</a:t>
            </a:r>
            <a:r>
              <a:rPr lang="es-CO" dirty="0"/>
              <a:t>). </a:t>
            </a:r>
            <a:r>
              <a:rPr lang="es-CO" sz="2800" b="1" u="sng" dirty="0"/>
              <a:t>Los siervos de Naamán</a:t>
            </a:r>
            <a:r>
              <a:rPr lang="es-CO" dirty="0" smtClean="0"/>
              <a:t>: </a:t>
            </a:r>
            <a:r>
              <a:rPr lang="es-CO" sz="2800" dirty="0" smtClean="0"/>
              <a:t>Sus </a:t>
            </a:r>
            <a:r>
              <a:rPr lang="es-CO" sz="2800" dirty="0"/>
              <a:t>propios siervos le amaban porque a través de este general Siria había obtenido tantas victorias. Por medio de él, Jehová había dado salvación a Siria. Dios había usado la nación de Siria para disciplinar a la nación de Israel por su continua rebelión contra Él. Naamán había sido uno de los hombres usados por Dios para corregir al pueblo escogido.</a:t>
            </a:r>
          </a:p>
          <a:p>
            <a:pPr marL="0" indent="0">
              <a:buNone/>
            </a:pPr>
            <a:r>
              <a:rPr lang="es-CO" sz="3500" b="1" dirty="0" smtClean="0"/>
              <a:t>4</a:t>
            </a:r>
            <a:r>
              <a:rPr lang="es-CO" dirty="0"/>
              <a:t>). </a:t>
            </a:r>
            <a:r>
              <a:rPr lang="es-CO" sz="3000" b="1" u="sng" dirty="0"/>
              <a:t>El profeta Eliseo</a:t>
            </a:r>
            <a:r>
              <a:rPr lang="es-CO" dirty="0" smtClean="0"/>
              <a:t>: </a:t>
            </a:r>
            <a:r>
              <a:rPr lang="es-CO" sz="2800" dirty="0" smtClean="0"/>
              <a:t>Lleno del Espíritu Santo,</a:t>
            </a:r>
            <a:r>
              <a:rPr lang="es-CO" dirty="0" smtClean="0"/>
              <a:t> </a:t>
            </a:r>
            <a:r>
              <a:rPr lang="es-CO" sz="2800" dirty="0" smtClean="0"/>
              <a:t>asía el bien desinteresadamente, siempre procuraba que en todo, el Nombre de Dios fuese </a:t>
            </a:r>
            <a:r>
              <a:rPr lang="es-CO" sz="2800" dirty="0" smtClean="0"/>
              <a:t>glorific</a:t>
            </a:r>
            <a:r>
              <a:rPr lang="es-CO" sz="2800" dirty="0" smtClean="0"/>
              <a:t>ado.</a:t>
            </a:r>
            <a:endParaRPr lang="es-CO" sz="2800" dirty="0"/>
          </a:p>
          <a:p>
            <a:pPr marL="0" indent="0">
              <a:buNone/>
            </a:pPr>
            <a:r>
              <a:rPr lang="es-CO" sz="3500" b="1" dirty="0"/>
              <a:t>5</a:t>
            </a:r>
            <a:r>
              <a:rPr lang="es-CO" dirty="0"/>
              <a:t>). </a:t>
            </a:r>
            <a:r>
              <a:rPr lang="es-CO" sz="2800" b="1" u="sng" dirty="0"/>
              <a:t>Giezi</a:t>
            </a:r>
            <a:r>
              <a:rPr lang="es-CO" sz="2800" dirty="0" smtClean="0"/>
              <a:t>:</a:t>
            </a:r>
            <a:r>
              <a:rPr lang="es-CO" dirty="0" smtClean="0"/>
              <a:t> </a:t>
            </a:r>
            <a:r>
              <a:rPr lang="es-CO" sz="2800" dirty="0" smtClean="0"/>
              <a:t>Siervo de Eliseo, aprovecha la situación para lucrarse por algo que Dios deseaba hacer por amor desinteresadamente, lo que acarreó sobre él el desagrado de Dios durante toda su vida.</a:t>
            </a:r>
            <a:endParaRPr lang="es-CO" sz="2800"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6380"/>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5989" y="230696"/>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661765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a:bodyPr>
          <a:lstStyle/>
          <a:p>
            <a:r>
              <a:rPr lang="es-CO" sz="5400" b="1" dirty="0" smtClean="0"/>
              <a:t>Conclusión:</a:t>
            </a:r>
            <a:endParaRPr lang="es-CO" sz="5400" b="1" dirty="0"/>
          </a:p>
        </p:txBody>
      </p:sp>
      <p:sp>
        <p:nvSpPr>
          <p:cNvPr id="3" name="2 Marcador de contenido"/>
          <p:cNvSpPr>
            <a:spLocks noGrp="1"/>
          </p:cNvSpPr>
          <p:nvPr>
            <p:ph idx="1"/>
          </p:nvPr>
        </p:nvSpPr>
        <p:spPr>
          <a:xfrm>
            <a:off x="457200" y="1600200"/>
            <a:ext cx="8229600" cy="4781128"/>
          </a:xfrm>
          <a:solidFill>
            <a:schemeClr val="accent2">
              <a:lumMod val="20000"/>
              <a:lumOff val="80000"/>
            </a:schemeClr>
          </a:solidFill>
        </p:spPr>
        <p:txBody>
          <a:bodyPr>
            <a:normAutofit fontScale="92500" lnSpcReduction="10000"/>
          </a:bodyPr>
          <a:lstStyle/>
          <a:p>
            <a:pPr marL="0" indent="0" algn="ctr">
              <a:buNone/>
            </a:pPr>
            <a:r>
              <a:rPr lang="es-CO" sz="3000" dirty="0" smtClean="0"/>
              <a:t>En este tema hemos visto lo </a:t>
            </a:r>
            <a:r>
              <a:rPr lang="es-CO" sz="3000" dirty="0"/>
              <a:t>qué Dios puede hacer con cosas sencillas en sus manos. Dios hace cosas grandes con corazones pequeños, con corazones de siervos. </a:t>
            </a:r>
            <a:endParaRPr lang="es-CO" sz="3000" dirty="0" smtClean="0"/>
          </a:p>
          <a:p>
            <a:pPr marL="0" indent="0" algn="ctr">
              <a:buNone/>
            </a:pPr>
            <a:endParaRPr lang="es-CO" sz="3000" dirty="0" smtClean="0"/>
          </a:p>
          <a:p>
            <a:pPr marL="0" indent="0" algn="ctr">
              <a:buNone/>
            </a:pPr>
            <a:r>
              <a:rPr lang="es-CO" sz="3000" dirty="0" smtClean="0"/>
              <a:t>Dios </a:t>
            </a:r>
            <a:r>
              <a:rPr lang="es-CO" sz="3000" dirty="0"/>
              <a:t>se glorifica con los siervos.</a:t>
            </a:r>
          </a:p>
          <a:p>
            <a:endParaRPr lang="es-CO" sz="3000" dirty="0"/>
          </a:p>
          <a:p>
            <a:pPr marL="0" indent="0" algn="ctr">
              <a:buNone/>
            </a:pPr>
            <a:r>
              <a:rPr lang="es-CO" sz="3000" dirty="0"/>
              <a:t>La lección para nosotros como creyentes es muy simple y clara: “</a:t>
            </a:r>
            <a:r>
              <a:rPr lang="es-CO" sz="3000" b="1" dirty="0"/>
              <a:t>Ahora bien, se requiere de los administradores [siervos], que cada uno sea hallado fiel</a:t>
            </a:r>
            <a:r>
              <a:rPr lang="es-CO" sz="3000" dirty="0"/>
              <a:t>” </a:t>
            </a:r>
            <a:endParaRPr lang="es-CO" sz="3000" dirty="0" smtClean="0"/>
          </a:p>
          <a:p>
            <a:pPr marL="0" indent="0" algn="ctr">
              <a:buNone/>
            </a:pPr>
            <a:r>
              <a:rPr lang="es-CO" b="1" u="sng" dirty="0" smtClean="0">
                <a:solidFill>
                  <a:srgbClr val="FF0000"/>
                </a:solidFill>
              </a:rPr>
              <a:t>(</a:t>
            </a:r>
            <a:r>
              <a:rPr lang="es-CO" b="1" u="sng" dirty="0">
                <a:solidFill>
                  <a:srgbClr val="FF0000"/>
                </a:solidFill>
              </a:rPr>
              <a:t>I Corintios 4:2)</a:t>
            </a:r>
            <a:r>
              <a:rPr lang="es-CO" dirty="0"/>
              <a:t>.</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291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24291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5162880"/>
      </p:ext>
    </p:extLst>
  </p:cSld>
  <p:clrMapOvr>
    <a:masterClrMapping/>
  </p:clrMapOvr>
  <p:transition spd="slow">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76250" y="212724"/>
            <a:ext cx="8229600" cy="6408712"/>
          </a:xfrm>
          <a:solidFill>
            <a:schemeClr val="accent4">
              <a:lumMod val="20000"/>
              <a:lumOff val="80000"/>
            </a:schemeClr>
          </a:solidFill>
        </p:spPr>
        <p:txBody>
          <a:bodyPr>
            <a:normAutofit fontScale="77500" lnSpcReduction="20000"/>
          </a:bodyPr>
          <a:lstStyle/>
          <a:p>
            <a:pPr marL="0" indent="0" algn="ctr">
              <a:buNone/>
            </a:pPr>
            <a:r>
              <a:rPr lang="es-CO" b="1" u="sng" dirty="0" smtClean="0"/>
              <a:t> </a:t>
            </a:r>
          </a:p>
          <a:p>
            <a:pPr marL="0" indent="0" algn="ctr">
              <a:buNone/>
            </a:pPr>
            <a:r>
              <a:rPr lang="es-CO" sz="3000" dirty="0" smtClean="0"/>
              <a:t>«Porque </a:t>
            </a:r>
            <a:r>
              <a:rPr lang="es-CO" sz="3000" dirty="0"/>
              <a:t>Jehová es excelso, y atiende al humilde, mas al altivo mira de lejos</a:t>
            </a:r>
            <a:r>
              <a:rPr lang="es-CO" sz="3000" dirty="0" smtClean="0"/>
              <a:t>» </a:t>
            </a:r>
            <a:r>
              <a:rPr lang="es-CO" sz="3000" u="sng" dirty="0" smtClean="0">
                <a:solidFill>
                  <a:srgbClr val="FF0000"/>
                </a:solidFill>
              </a:rPr>
              <a:t>(</a:t>
            </a:r>
            <a:r>
              <a:rPr lang="es-CO" sz="3000" u="sng" dirty="0">
                <a:solidFill>
                  <a:srgbClr val="FF0000"/>
                </a:solidFill>
              </a:rPr>
              <a:t>salmo 138: 6</a:t>
            </a:r>
            <a:r>
              <a:rPr lang="es-CO" sz="3000" u="sng" dirty="0" smtClean="0">
                <a:solidFill>
                  <a:srgbClr val="FF0000"/>
                </a:solidFill>
              </a:rPr>
              <a:t>)</a:t>
            </a:r>
            <a:r>
              <a:rPr lang="es-CO" sz="3000" dirty="0" smtClean="0"/>
              <a:t>.</a:t>
            </a:r>
          </a:p>
          <a:p>
            <a:pPr marL="0" indent="0" algn="ctr">
              <a:buNone/>
            </a:pPr>
            <a:endParaRPr lang="es-CO" sz="3000" dirty="0" smtClean="0"/>
          </a:p>
          <a:p>
            <a:pPr marL="0" indent="0" algn="ctr">
              <a:buNone/>
            </a:pPr>
            <a:r>
              <a:rPr lang="es-CO" sz="3000" dirty="0" smtClean="0"/>
              <a:t>«</a:t>
            </a:r>
            <a:r>
              <a:rPr lang="es-CO" sz="3000" dirty="0"/>
              <a:t>Abominación es a Jehová todo altivo de corazón; ciertamente no </a:t>
            </a:r>
            <a:r>
              <a:rPr lang="es-CO" sz="3000" dirty="0" smtClean="0"/>
              <a:t>quedará impune</a:t>
            </a:r>
            <a:r>
              <a:rPr lang="es-CO" sz="3000" dirty="0"/>
              <a:t>» </a:t>
            </a:r>
            <a:r>
              <a:rPr lang="es-CO" sz="3000" u="sng" dirty="0">
                <a:solidFill>
                  <a:srgbClr val="FF0000"/>
                </a:solidFill>
              </a:rPr>
              <a:t>(Proverbios 16: 5</a:t>
            </a:r>
            <a:r>
              <a:rPr lang="es-CO" sz="3000" u="sng" dirty="0" smtClean="0">
                <a:solidFill>
                  <a:srgbClr val="FF0000"/>
                </a:solidFill>
              </a:rPr>
              <a:t>)</a:t>
            </a:r>
            <a:r>
              <a:rPr lang="es-CO" sz="3000" dirty="0" smtClean="0"/>
              <a:t>.</a:t>
            </a:r>
          </a:p>
          <a:p>
            <a:pPr marL="0" indent="0" algn="ctr">
              <a:buNone/>
            </a:pPr>
            <a:endParaRPr lang="es-CO" sz="3000" dirty="0" smtClean="0"/>
          </a:p>
          <a:p>
            <a:pPr marL="0" indent="0" algn="ctr">
              <a:buNone/>
            </a:pPr>
            <a:r>
              <a:rPr lang="es-CO" sz="3000" dirty="0" smtClean="0"/>
              <a:t>«</a:t>
            </a:r>
            <a:r>
              <a:rPr lang="es-CO" sz="3000" dirty="0"/>
              <a:t>Antes del quebrantamiento es la soberbia, y antes de la caída la altivez </a:t>
            </a:r>
            <a:r>
              <a:rPr lang="es-CO" sz="3000" dirty="0" smtClean="0"/>
              <a:t>de espíritu</a:t>
            </a:r>
            <a:r>
              <a:rPr lang="es-CO" sz="3000" dirty="0"/>
              <a:t>» </a:t>
            </a:r>
            <a:r>
              <a:rPr lang="es-CO" sz="3000" u="sng" dirty="0">
                <a:solidFill>
                  <a:srgbClr val="FF0000"/>
                </a:solidFill>
              </a:rPr>
              <a:t>(Proverbios 16: 18</a:t>
            </a:r>
            <a:r>
              <a:rPr lang="es-CO" sz="3000" u="sng" dirty="0" smtClean="0">
                <a:solidFill>
                  <a:srgbClr val="FF0000"/>
                </a:solidFill>
              </a:rPr>
              <a:t>)</a:t>
            </a:r>
            <a:r>
              <a:rPr lang="es-CO" sz="3000" dirty="0" smtClean="0"/>
              <a:t>.</a:t>
            </a:r>
          </a:p>
          <a:p>
            <a:pPr marL="0" indent="0" algn="ctr">
              <a:buNone/>
            </a:pPr>
            <a:endParaRPr lang="es-CO" sz="3000" dirty="0" smtClean="0"/>
          </a:p>
          <a:p>
            <a:pPr marL="0" indent="0" algn="ctr">
              <a:buNone/>
            </a:pPr>
            <a:r>
              <a:rPr lang="es-CO" sz="3000" dirty="0" smtClean="0"/>
              <a:t>«</a:t>
            </a:r>
            <a:r>
              <a:rPr lang="es-CO" sz="3000" dirty="0"/>
              <a:t>Digo, pues, por la gracia que me es dada, a cada cual que está </a:t>
            </a:r>
            <a:r>
              <a:rPr lang="es-CO" sz="3000" dirty="0" smtClean="0"/>
              <a:t>entre vosotros</a:t>
            </a:r>
            <a:r>
              <a:rPr lang="es-CO" sz="3000" dirty="0"/>
              <a:t>, que no tenga más alto concepto de sí que el que debe tener, sino </a:t>
            </a:r>
            <a:r>
              <a:rPr lang="es-CO" sz="3000" dirty="0" smtClean="0"/>
              <a:t>que piense </a:t>
            </a:r>
            <a:r>
              <a:rPr lang="es-CO" sz="3000" dirty="0"/>
              <a:t>de sí con cordura, conforme a la medida de fe que Dios repartió a </a:t>
            </a:r>
            <a:r>
              <a:rPr lang="es-CO" sz="3000" dirty="0" smtClean="0"/>
              <a:t>cada uno» </a:t>
            </a:r>
            <a:r>
              <a:rPr lang="es-CO" sz="3000" u="sng" dirty="0" smtClean="0">
                <a:solidFill>
                  <a:srgbClr val="FF0000"/>
                </a:solidFill>
              </a:rPr>
              <a:t>(</a:t>
            </a:r>
            <a:r>
              <a:rPr lang="es-CO" sz="3000" u="sng" dirty="0">
                <a:solidFill>
                  <a:srgbClr val="FF0000"/>
                </a:solidFill>
              </a:rPr>
              <a:t>Romanos 12: 3</a:t>
            </a:r>
            <a:r>
              <a:rPr lang="es-CO" sz="3000" u="sng" dirty="0" smtClean="0">
                <a:solidFill>
                  <a:srgbClr val="FF0000"/>
                </a:solidFill>
              </a:rPr>
              <a:t>)</a:t>
            </a:r>
            <a:r>
              <a:rPr lang="es-CO" sz="3000" dirty="0" smtClean="0"/>
              <a:t>.</a:t>
            </a:r>
          </a:p>
          <a:p>
            <a:pPr marL="0" indent="0" algn="ctr">
              <a:buNone/>
            </a:pPr>
            <a:endParaRPr lang="es-CO" sz="3000" dirty="0" smtClean="0"/>
          </a:p>
          <a:p>
            <a:pPr marL="0" indent="0" algn="ctr">
              <a:buNone/>
            </a:pPr>
            <a:r>
              <a:rPr lang="es-CO" sz="3000" dirty="0" smtClean="0"/>
              <a:t>«</a:t>
            </a:r>
            <a:r>
              <a:rPr lang="es-CO" sz="3000" dirty="0"/>
              <a:t>Porque el que se cree ser algo, no siendo nada, así mismo se engaña. Así que, cada uno </a:t>
            </a:r>
            <a:r>
              <a:rPr lang="es-CO" sz="3000" dirty="0" smtClean="0"/>
              <a:t>someta a </a:t>
            </a:r>
            <a:r>
              <a:rPr lang="es-CO" sz="3000" dirty="0"/>
              <a:t>prueba su propia obra, y entonces tendrá motivo </a:t>
            </a:r>
            <a:r>
              <a:rPr lang="es-CO" sz="3000" dirty="0" smtClean="0"/>
              <a:t>de gloriarse </a:t>
            </a:r>
            <a:r>
              <a:rPr lang="es-CO" sz="3000" dirty="0"/>
              <a:t>solo respecto de sí mismo, y no en otro</a:t>
            </a:r>
            <a:r>
              <a:rPr lang="es-CO" sz="3000" dirty="0" smtClean="0"/>
              <a:t>; porque </a:t>
            </a:r>
            <a:r>
              <a:rPr lang="es-CO" sz="3000" dirty="0"/>
              <a:t>cada uno llevará su propia carga</a:t>
            </a:r>
            <a:r>
              <a:rPr lang="es-CO" sz="3000" dirty="0" smtClean="0"/>
              <a:t>» </a:t>
            </a:r>
            <a:r>
              <a:rPr lang="es-CO" sz="3000" u="sng" dirty="0" smtClean="0">
                <a:solidFill>
                  <a:srgbClr val="FF0000"/>
                </a:solidFill>
              </a:rPr>
              <a:t>(</a:t>
            </a:r>
            <a:r>
              <a:rPr lang="es-CO" sz="3000" u="sng" dirty="0">
                <a:solidFill>
                  <a:srgbClr val="FF0000"/>
                </a:solidFill>
              </a:rPr>
              <a:t>Gálatas 6: 3-5)</a:t>
            </a:r>
            <a:r>
              <a:rPr lang="es-CO" sz="3000" dirty="0"/>
              <a: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272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7750" y="212724"/>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130323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4">
              <a:lumMod val="20000"/>
              <a:lumOff val="80000"/>
            </a:schemeClr>
          </a:solidFill>
        </p:spPr>
        <p:txBody>
          <a:bodyPr>
            <a:normAutofit lnSpcReduction="10000"/>
          </a:bodyPr>
          <a:lstStyle/>
          <a:p>
            <a:pPr marL="0" indent="0" algn="ctr">
              <a:buNone/>
            </a:pPr>
            <a:r>
              <a:rPr lang="es-CO" sz="2800" dirty="0" smtClean="0"/>
              <a:t>«Un </a:t>
            </a:r>
            <a:r>
              <a:rPr lang="es-CO" sz="2800" dirty="0"/>
              <a:t>hombre puede falsificar el amor, puede </a:t>
            </a:r>
            <a:r>
              <a:rPr lang="es-CO" sz="2800" dirty="0" smtClean="0"/>
              <a:t>falsificar la </a:t>
            </a:r>
            <a:r>
              <a:rPr lang="es-CO" sz="2800" dirty="0"/>
              <a:t>fe, puede falsificar la esperanza y todas las </a:t>
            </a:r>
            <a:r>
              <a:rPr lang="es-CO" sz="2800" dirty="0" smtClean="0"/>
              <a:t>demás gracias</a:t>
            </a:r>
            <a:r>
              <a:rPr lang="es-CO" sz="2800" dirty="0"/>
              <a:t>, pero resulta demasiado difícil falsificar </a:t>
            </a:r>
            <a:r>
              <a:rPr lang="es-CO" sz="2800" dirty="0" smtClean="0"/>
              <a:t>la humildad</a:t>
            </a:r>
            <a:r>
              <a:rPr lang="es-CO" sz="2800" dirty="0" smtClean="0"/>
              <a:t>».</a:t>
            </a:r>
          </a:p>
          <a:p>
            <a:pPr marL="0" indent="0">
              <a:buNone/>
            </a:pPr>
            <a:r>
              <a:rPr lang="es-CO" sz="2800" dirty="0" smtClean="0">
                <a:solidFill>
                  <a:srgbClr val="FF0000"/>
                </a:solidFill>
              </a:rPr>
              <a:t>D</a:t>
            </a:r>
            <a:r>
              <a:rPr lang="es-CO" sz="2800" dirty="0">
                <a:solidFill>
                  <a:srgbClr val="FF0000"/>
                </a:solidFill>
              </a:rPr>
              <a:t>. L. Moody, evangelista norte </a:t>
            </a:r>
            <a:r>
              <a:rPr lang="es-CO" sz="2800" dirty="0" smtClean="0">
                <a:solidFill>
                  <a:srgbClr val="FF0000"/>
                </a:solidFill>
              </a:rPr>
              <a:t>americano del </a:t>
            </a:r>
            <a:r>
              <a:rPr lang="es-CO" sz="2800" dirty="0">
                <a:solidFill>
                  <a:srgbClr val="FF0000"/>
                </a:solidFill>
              </a:rPr>
              <a:t>siglo XIX</a:t>
            </a:r>
            <a:r>
              <a:rPr lang="es-CO" sz="2800" dirty="0" smtClean="0">
                <a:solidFill>
                  <a:srgbClr val="FF0000"/>
                </a:solidFill>
              </a:rPr>
              <a:t>.</a:t>
            </a:r>
          </a:p>
          <a:p>
            <a:endParaRPr lang="es-CO" sz="2800" dirty="0" smtClean="0">
              <a:solidFill>
                <a:srgbClr val="FF0000"/>
              </a:solidFill>
            </a:endParaRPr>
          </a:p>
          <a:p>
            <a:pPr marL="0" indent="0" algn="ctr">
              <a:buNone/>
            </a:pPr>
            <a:r>
              <a:rPr lang="es-CO" sz="2800" dirty="0" smtClean="0"/>
              <a:t>«</a:t>
            </a:r>
            <a:r>
              <a:rPr lang="es-CO" sz="2800" dirty="0"/>
              <a:t>E</a:t>
            </a:r>
            <a:r>
              <a:rPr lang="es-CO" sz="2800" dirty="0" smtClean="0"/>
              <a:t>s </a:t>
            </a:r>
            <a:r>
              <a:rPr lang="es-CO" sz="2800" dirty="0"/>
              <a:t>ridículo que un cristiano piense que él o ella es digno de adoración. es como si el pollino que Jesús montó al entrar a Jerusalén hubiera creído que la gente lo estaba ovacionado a él</a:t>
            </a:r>
            <a:r>
              <a:rPr lang="es-CO" sz="2800" dirty="0" smtClean="0"/>
              <a:t>».</a:t>
            </a:r>
          </a:p>
          <a:p>
            <a:pPr marL="0" indent="0" algn="ctr">
              <a:buNone/>
            </a:pPr>
            <a:r>
              <a:rPr lang="es-CO" sz="2800" dirty="0" smtClean="0">
                <a:solidFill>
                  <a:srgbClr val="FF0000"/>
                </a:solidFill>
              </a:rPr>
              <a:t>Charles </a:t>
            </a:r>
            <a:r>
              <a:rPr lang="es-CO" sz="2800" dirty="0">
                <a:solidFill>
                  <a:srgbClr val="FF0000"/>
                </a:solidFill>
              </a:rPr>
              <a:t>Colson, conferencista y escritor estadounidense.</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2724"/>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95046" y="212725"/>
            <a:ext cx="476250" cy="643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47523" y="-3658549"/>
            <a:ext cx="476250" cy="8218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962" y="6173787"/>
            <a:ext cx="823308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686970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20688"/>
            <a:ext cx="8229600" cy="5616624"/>
          </a:xfrm>
          <a:solidFill>
            <a:schemeClr val="accent4">
              <a:lumMod val="40000"/>
              <a:lumOff val="60000"/>
            </a:schemeClr>
          </a:solidFill>
        </p:spPr>
        <p:txBody>
          <a:bodyPr>
            <a:normAutofit fontScale="92500"/>
          </a:bodyPr>
          <a:lstStyle/>
          <a:p>
            <a:pPr marL="0" indent="0" algn="ctr">
              <a:buNone/>
            </a:pPr>
            <a:r>
              <a:rPr lang="es-CO" b="1" dirty="0" smtClean="0"/>
              <a:t>Medita </a:t>
            </a:r>
            <a:r>
              <a:rPr lang="es-CO" b="1" dirty="0"/>
              <a:t>en el siguiente </a:t>
            </a:r>
            <a:r>
              <a:rPr lang="es-CO" b="1" dirty="0" smtClean="0"/>
              <a:t>pensamiento: </a:t>
            </a:r>
          </a:p>
          <a:p>
            <a:pPr marL="400050" lvl="1" indent="0" algn="ctr">
              <a:buNone/>
            </a:pPr>
            <a:endParaRPr lang="es-CO" dirty="0" smtClean="0"/>
          </a:p>
          <a:p>
            <a:pPr marL="400050" lvl="1" indent="0" algn="ctr">
              <a:buNone/>
            </a:pPr>
            <a:r>
              <a:rPr lang="es-CO" dirty="0" smtClean="0"/>
              <a:t>La </a:t>
            </a:r>
            <a:r>
              <a:rPr lang="es-CO" dirty="0"/>
              <a:t>Segunda Persona de la divinidad</a:t>
            </a:r>
            <a:r>
              <a:rPr lang="es-CO" dirty="0" smtClean="0"/>
              <a:t>, el </a:t>
            </a:r>
            <a:r>
              <a:rPr lang="es-CO" dirty="0"/>
              <a:t>Hijo, que llegó a ser humano, nació en </a:t>
            </a:r>
            <a:r>
              <a:rPr lang="es-CO" dirty="0" smtClean="0"/>
              <a:t>el mundo </a:t>
            </a:r>
            <a:r>
              <a:rPr lang="es-CO" dirty="0"/>
              <a:t>como hombre. </a:t>
            </a:r>
            <a:endParaRPr lang="es-CO" dirty="0" smtClean="0"/>
          </a:p>
          <a:p>
            <a:pPr marL="400050" lvl="1" indent="0" algn="ctr">
              <a:buNone/>
            </a:pPr>
            <a:r>
              <a:rPr lang="es-CO" dirty="0" smtClean="0"/>
              <a:t>Un </a:t>
            </a:r>
            <a:r>
              <a:rPr lang="es-CO" dirty="0"/>
              <a:t>hombre de </a:t>
            </a:r>
            <a:r>
              <a:rPr lang="es-CO" dirty="0" smtClean="0"/>
              <a:t>verdad de </a:t>
            </a:r>
            <a:r>
              <a:rPr lang="es-CO" dirty="0"/>
              <a:t>una altura determinada, con un color </a:t>
            </a:r>
            <a:r>
              <a:rPr lang="es-CO" dirty="0" smtClean="0"/>
              <a:t>de cabello </a:t>
            </a:r>
            <a:r>
              <a:rPr lang="es-CO" dirty="0"/>
              <a:t>específico, que hablaba un </a:t>
            </a:r>
            <a:r>
              <a:rPr lang="es-CO" dirty="0" smtClean="0"/>
              <a:t>idioma </a:t>
            </a:r>
            <a:r>
              <a:rPr lang="es-CO" dirty="0" smtClean="0"/>
              <a:t>particular</a:t>
            </a:r>
            <a:r>
              <a:rPr lang="es-CO" dirty="0"/>
              <a:t>.</a:t>
            </a:r>
            <a:r>
              <a:rPr lang="es-CO" dirty="0" smtClean="0"/>
              <a:t> </a:t>
            </a:r>
            <a:endParaRPr lang="es-CO" dirty="0" smtClean="0"/>
          </a:p>
          <a:p>
            <a:endParaRPr lang="es-CO" dirty="0" smtClean="0"/>
          </a:p>
          <a:p>
            <a:pPr marL="0" indent="0" algn="ctr">
              <a:buNone/>
            </a:pPr>
            <a:r>
              <a:rPr lang="es-CO" sz="3000" dirty="0" smtClean="0"/>
              <a:t>El </a:t>
            </a:r>
            <a:r>
              <a:rPr lang="es-CO" sz="3000" dirty="0"/>
              <a:t>Ser Eterno, que todo lo </a:t>
            </a:r>
            <a:r>
              <a:rPr lang="es-CO" sz="3000" dirty="0" smtClean="0"/>
              <a:t>sabe y </a:t>
            </a:r>
            <a:r>
              <a:rPr lang="es-CO" sz="3000" dirty="0"/>
              <a:t>quien creó el universo entero, no solo </a:t>
            </a:r>
            <a:r>
              <a:rPr lang="es-CO" sz="3000" dirty="0" smtClean="0"/>
              <a:t>se hizo </a:t>
            </a:r>
            <a:r>
              <a:rPr lang="es-CO" sz="3000" dirty="0"/>
              <a:t>hombre, sino que (antes de eso) </a:t>
            </a:r>
            <a:r>
              <a:rPr lang="es-CO" sz="3000" dirty="0" smtClean="0"/>
              <a:t>un bebé</a:t>
            </a:r>
            <a:r>
              <a:rPr lang="es-CO" sz="3000" dirty="0"/>
              <a:t>, y antes de eso un feto en el </a:t>
            </a:r>
            <a:r>
              <a:rPr lang="es-CO" sz="3000" dirty="0" smtClean="0"/>
              <a:t>cuerpo de </a:t>
            </a:r>
            <a:r>
              <a:rPr lang="es-CO" sz="3000" dirty="0"/>
              <a:t>una mujer</a:t>
            </a:r>
            <a:r>
              <a:rPr lang="es-CO" sz="3000" dirty="0" smtClean="0"/>
              <a:t>. Y todo, con el fin de salvar a Naamán, a ti y a mi. </a:t>
            </a:r>
            <a:endParaRPr lang="es-CO" sz="30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1898"/>
            <a:ext cx="476250" cy="6501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2584" y="181898"/>
            <a:ext cx="476250" cy="6486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064" y="181898"/>
            <a:ext cx="824752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674" y="6206877"/>
            <a:ext cx="8254909"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950855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80">
                                          <p:stCondLst>
                                            <p:cond delay="0"/>
                                          </p:stCondLst>
                                        </p:cTn>
                                        <p:tgtEl>
                                          <p:spTgt spid="3">
                                            <p:txEl>
                                              <p:pRg st="5" end="5"/>
                                            </p:txEl>
                                          </p:spTgt>
                                        </p:tgtEl>
                                      </p:cBhvr>
                                    </p:animEffect>
                                    <p:anim calcmode="lin" valueType="num">
                                      <p:cBhvr>
                                        <p:cTn id="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5" end="5"/>
                                            </p:txEl>
                                          </p:spTgt>
                                        </p:tgtEl>
                                      </p:cBhvr>
                                      <p:to x="100000" y="60000"/>
                                    </p:animScale>
                                    <p:animScale>
                                      <p:cBhvr>
                                        <p:cTn id="14" dur="166" decel="50000">
                                          <p:stCondLst>
                                            <p:cond delay="676"/>
                                          </p:stCondLst>
                                        </p:cTn>
                                        <p:tgtEl>
                                          <p:spTgt spid="3">
                                            <p:txEl>
                                              <p:pRg st="5" end="5"/>
                                            </p:txEl>
                                          </p:spTgt>
                                        </p:tgtEl>
                                      </p:cBhvr>
                                      <p:to x="100000" y="100000"/>
                                    </p:animScale>
                                    <p:animScale>
                                      <p:cBhvr>
                                        <p:cTn id="15" dur="26">
                                          <p:stCondLst>
                                            <p:cond delay="1312"/>
                                          </p:stCondLst>
                                        </p:cTn>
                                        <p:tgtEl>
                                          <p:spTgt spid="3">
                                            <p:txEl>
                                              <p:pRg st="5" end="5"/>
                                            </p:txEl>
                                          </p:spTgt>
                                        </p:tgtEl>
                                      </p:cBhvr>
                                      <p:to x="100000" y="80000"/>
                                    </p:animScale>
                                    <p:animScale>
                                      <p:cBhvr>
                                        <p:cTn id="16" dur="166" decel="50000">
                                          <p:stCondLst>
                                            <p:cond delay="1338"/>
                                          </p:stCondLst>
                                        </p:cTn>
                                        <p:tgtEl>
                                          <p:spTgt spid="3">
                                            <p:txEl>
                                              <p:pRg st="5" end="5"/>
                                            </p:txEl>
                                          </p:spTgt>
                                        </p:tgtEl>
                                      </p:cBhvr>
                                      <p:to x="100000" y="100000"/>
                                    </p:animScale>
                                    <p:animScale>
                                      <p:cBhvr>
                                        <p:cTn id="17" dur="26">
                                          <p:stCondLst>
                                            <p:cond delay="1642"/>
                                          </p:stCondLst>
                                        </p:cTn>
                                        <p:tgtEl>
                                          <p:spTgt spid="3">
                                            <p:txEl>
                                              <p:pRg st="5" end="5"/>
                                            </p:txEl>
                                          </p:spTgt>
                                        </p:tgtEl>
                                      </p:cBhvr>
                                      <p:to x="100000" y="90000"/>
                                    </p:animScale>
                                    <p:animScale>
                                      <p:cBhvr>
                                        <p:cTn id="18" dur="166" decel="50000">
                                          <p:stCondLst>
                                            <p:cond delay="1668"/>
                                          </p:stCondLst>
                                        </p:cTn>
                                        <p:tgtEl>
                                          <p:spTgt spid="3">
                                            <p:txEl>
                                              <p:pRg st="5" end="5"/>
                                            </p:txEl>
                                          </p:spTgt>
                                        </p:tgtEl>
                                      </p:cBhvr>
                                      <p:to x="100000" y="100000"/>
                                    </p:animScale>
                                    <p:animScale>
                                      <p:cBhvr>
                                        <p:cTn id="19" dur="26">
                                          <p:stCondLst>
                                            <p:cond delay="1808"/>
                                          </p:stCondLst>
                                        </p:cTn>
                                        <p:tgtEl>
                                          <p:spTgt spid="3">
                                            <p:txEl>
                                              <p:pRg st="5" end="5"/>
                                            </p:txEl>
                                          </p:spTgt>
                                        </p:tgtEl>
                                      </p:cBhvr>
                                      <p:to x="100000" y="95000"/>
                                    </p:animScale>
                                    <p:animScale>
                                      <p:cBhvr>
                                        <p:cTn id="20"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1253</TotalTime>
  <Words>3340</Words>
  <Application>Microsoft Office PowerPoint</Application>
  <PresentationFormat>Presentación en pantalla (4:3)</PresentationFormat>
  <Paragraphs>120</Paragraphs>
  <Slides>28</Slides>
  <Notes>0</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SIETE ZAMBULLIDAS  EN  AGUA LODOSA</vt:lpstr>
      <vt:lpstr>SIETE ZAMBULLIDAS EN  AGUA LODOSA</vt:lpstr>
      <vt:lpstr>Esta «muchacha», de quien no sabemos su nombre, no le importaban las circunstancias, amaba a Dios ya su prójimo</vt:lpstr>
      <vt:lpstr>Presentación de PowerPoint</vt:lpstr>
      <vt:lpstr>¿Cuál fue la respuesta de Naamán?</vt:lpstr>
      <vt:lpstr>Presentación de PowerPoint</vt:lpstr>
      <vt:lpstr>¿Por qué  Elíseo no trató directamente con  un hombre tan importante como Naamán?</vt:lpstr>
      <vt:lpstr>¿Qué había hecho Dios para humillar a Naamán?</vt:lpstr>
      <vt:lpstr>Presentación de PowerPoint</vt:lpstr>
      <vt:lpstr>Presentación de PowerPoint</vt:lpstr>
      <vt:lpstr>Presentación de PowerPoint</vt:lpstr>
      <vt:lpstr>¿En gratitud por el beneficio obtenido, que hizo Naamán? </vt:lpstr>
      <vt:lpstr>¿En gratitud por el beneficio obtenido, qué promesa hace Naamán?</vt:lpstr>
      <vt:lpstr>La vida de abnegación de Eliseo contrasta con la vida de Giezi</vt:lpstr>
      <vt:lpstr>El acto de Naamán, un acto de fe y gratitud.</vt:lpstr>
      <vt:lpstr>Giezi, a una mentira, agrega otra mentira, tratando de ocultar la verdad. </vt:lpstr>
      <vt:lpstr>Presentación de PowerPoint</vt:lpstr>
      <vt:lpstr>Una lección para nosotros hoy</vt:lpstr>
      <vt:lpstr>Presentación de PowerPoint</vt:lpstr>
      <vt:lpstr>Un ejemplo para imitar</vt:lpstr>
      <vt:lpstr>Presentación de PowerPoint</vt:lpstr>
      <vt:lpstr>Presentación de PowerPoint</vt:lpstr>
      <vt:lpstr>Para reflexionar</vt:lpstr>
      <vt:lpstr>Presentación de PowerPoint</vt:lpstr>
      <vt:lpstr>Conclusión:</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SIETE ZAMBULLIDAS EN EL AGUA LODOSA</dc:title>
  <dc:creator>FAMILIA FIERRO CH</dc:creator>
  <cp:lastModifiedBy>HUMBERTO</cp:lastModifiedBy>
  <cp:revision>123</cp:revision>
  <dcterms:created xsi:type="dcterms:W3CDTF">2013-05-30T12:42:50Z</dcterms:created>
  <dcterms:modified xsi:type="dcterms:W3CDTF">2015-11-11T23:04:33Z</dcterms:modified>
</cp:coreProperties>
</file>